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9"/>
  </p:notesMasterIdLst>
  <p:sldIdLst>
    <p:sldId id="256" r:id="rId2"/>
    <p:sldId id="258" r:id="rId3"/>
    <p:sldId id="279" r:id="rId4"/>
    <p:sldId id="260" r:id="rId5"/>
    <p:sldId id="282" r:id="rId6"/>
    <p:sldId id="265" r:id="rId7"/>
    <p:sldId id="304" r:id="rId8"/>
    <p:sldId id="261" r:id="rId9"/>
    <p:sldId id="296" r:id="rId10"/>
    <p:sldId id="266" r:id="rId11"/>
    <p:sldId id="300" r:id="rId12"/>
    <p:sldId id="298" r:id="rId13"/>
    <p:sldId id="303" r:id="rId14"/>
    <p:sldId id="302" r:id="rId15"/>
    <p:sldId id="297" r:id="rId16"/>
    <p:sldId id="314" r:id="rId17"/>
    <p:sldId id="315" r:id="rId18"/>
    <p:sldId id="306" r:id="rId19"/>
    <p:sldId id="305" r:id="rId20"/>
    <p:sldId id="307" r:id="rId21"/>
    <p:sldId id="301" r:id="rId22"/>
    <p:sldId id="313" r:id="rId23"/>
    <p:sldId id="311" r:id="rId24"/>
    <p:sldId id="312" r:id="rId25"/>
    <p:sldId id="308" r:id="rId26"/>
    <p:sldId id="309" r:id="rId27"/>
    <p:sldId id="310" r:id="rId28"/>
    <p:sldId id="316" r:id="rId29"/>
    <p:sldId id="317" r:id="rId30"/>
    <p:sldId id="343" r:id="rId31"/>
    <p:sldId id="341" r:id="rId32"/>
    <p:sldId id="320" r:id="rId33"/>
    <p:sldId id="329" r:id="rId34"/>
    <p:sldId id="321" r:id="rId35"/>
    <p:sldId id="326" r:id="rId36"/>
    <p:sldId id="330" r:id="rId37"/>
    <p:sldId id="325" r:id="rId38"/>
    <p:sldId id="333" r:id="rId39"/>
    <p:sldId id="334" r:id="rId40"/>
    <p:sldId id="323" r:id="rId41"/>
    <p:sldId id="324" r:id="rId42"/>
    <p:sldId id="342" r:id="rId43"/>
    <p:sldId id="339" r:id="rId44"/>
    <p:sldId id="340" r:id="rId45"/>
    <p:sldId id="328" r:id="rId46"/>
    <p:sldId id="278" r:id="rId47"/>
    <p:sldId id="280" r:id="rId48"/>
  </p:sldIdLst>
  <p:sldSz cx="9144000" cy="5143500" type="screen16x9"/>
  <p:notesSz cx="6858000" cy="9144000"/>
  <p:embeddedFontLst>
    <p:embeddedFont>
      <p:font typeface="Lexend Deca" panose="020B0604020202020204" charset="0"/>
      <p:regular r:id="rId50"/>
    </p:embeddedFont>
    <p:embeddedFont>
      <p:font typeface="Muli" panose="020B0604020202020204" charset="0"/>
      <p:regular r:id="rId51"/>
      <p:bold r:id="rId52"/>
      <p:italic r:id="rId53"/>
      <p:boldItalic r:id="rId54"/>
    </p:embeddedFont>
    <p:embeddedFont>
      <p:font typeface="Open Sans" panose="020B0604020202020204" charset="0"/>
      <p:regular r:id="rId55"/>
      <p:bold r:id="rId56"/>
      <p:italic r:id="rId57"/>
      <p:boldItalic r:id="rId58"/>
    </p:embeddedFont>
    <p:embeddedFont>
      <p:font typeface="roboto" panose="020B0604020202020204" charset="0"/>
      <p:regular r:id="rId59"/>
    </p:embeddedFont>
    <p:embeddedFont>
      <p:font typeface="Verdana" panose="020B060403050404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F45"/>
    <a:srgbClr val="0105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714C06-38BB-4A42-BE0A-AC698649DFCB}">
  <a:tblStyle styleId="{28714C06-38BB-4A42-BE0A-AC698649DFC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C819C40-AFEB-4EFE-8A8C-DA0982023F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8" autoAdjust="0"/>
    <p:restoredTop sz="78129" autoAdjust="0"/>
  </p:normalViewPr>
  <p:slideViewPr>
    <p:cSldViewPr snapToGrid="0">
      <p:cViewPr varScale="1">
        <p:scale>
          <a:sx n="118" d="100"/>
          <a:sy n="118" d="100"/>
        </p:scale>
        <p:origin x="118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7C23A2-1C62-4E6E-9015-B625ED16773B}" type="doc">
      <dgm:prSet loTypeId="urn:microsoft.com/office/officeart/2005/8/layout/process5" loCatId="process" qsTypeId="urn:microsoft.com/office/officeart/2005/8/quickstyle/simple2" qsCatId="simple" csTypeId="urn:microsoft.com/office/officeart/2005/8/colors/accent1_1" csCatId="accent1" phldr="1"/>
      <dgm:spPr/>
    </dgm:pt>
    <dgm:pt modelId="{079211CC-B714-44BF-B100-517EDFC74310}">
      <dgm:prSet phldrT="[Texto]"/>
      <dgm:spPr/>
      <dgm:t>
        <a:bodyPr/>
        <a:lstStyle/>
        <a:p>
          <a:r>
            <a:rPr lang="pt-BR" dirty="0"/>
            <a:t>Identificação do problema</a:t>
          </a:r>
        </a:p>
      </dgm:t>
    </dgm:pt>
    <dgm:pt modelId="{EC9F3439-1ADE-4AB7-82D0-F273CFB3C0EE}" type="parTrans" cxnId="{4D0B8A9B-874B-44E0-97BE-3851F02FABEF}">
      <dgm:prSet/>
      <dgm:spPr/>
      <dgm:t>
        <a:bodyPr/>
        <a:lstStyle/>
        <a:p>
          <a:endParaRPr lang="pt-BR"/>
        </a:p>
      </dgm:t>
    </dgm:pt>
    <dgm:pt modelId="{D84C22C7-CDB5-4EEE-AD2D-3D26461B068E}" type="sibTrans" cxnId="{4D0B8A9B-874B-44E0-97BE-3851F02FABEF}">
      <dgm:prSet/>
      <dgm:spPr/>
      <dgm:t>
        <a:bodyPr/>
        <a:lstStyle/>
        <a:p>
          <a:endParaRPr lang="pt-BR"/>
        </a:p>
      </dgm:t>
    </dgm:pt>
    <dgm:pt modelId="{5F6FE350-7F5D-4AA6-B644-12E137972D47}">
      <dgm:prSet phldrT="[Texto]"/>
      <dgm:spPr/>
      <dgm:t>
        <a:bodyPr/>
        <a:lstStyle/>
        <a:p>
          <a:r>
            <a:rPr lang="pt-BR" dirty="0"/>
            <a:t>Busca de dados</a:t>
          </a:r>
        </a:p>
      </dgm:t>
    </dgm:pt>
    <dgm:pt modelId="{FF815BE3-B210-4AC0-BB73-526BBACC0F87}" type="parTrans" cxnId="{FBFB7B6E-5ACA-45BC-9ABB-119C2C6CD13A}">
      <dgm:prSet/>
      <dgm:spPr/>
      <dgm:t>
        <a:bodyPr/>
        <a:lstStyle/>
        <a:p>
          <a:endParaRPr lang="pt-BR"/>
        </a:p>
      </dgm:t>
    </dgm:pt>
    <dgm:pt modelId="{BF0E80BD-8B6E-45CA-9792-97F65E895212}" type="sibTrans" cxnId="{FBFB7B6E-5ACA-45BC-9ABB-119C2C6CD13A}">
      <dgm:prSet/>
      <dgm:spPr/>
      <dgm:t>
        <a:bodyPr/>
        <a:lstStyle/>
        <a:p>
          <a:endParaRPr lang="pt-BR"/>
        </a:p>
      </dgm:t>
    </dgm:pt>
    <dgm:pt modelId="{990F0493-CCBC-4D79-A8BA-0185B56E4413}">
      <dgm:prSet phldrT="[Texto]"/>
      <dgm:spPr/>
      <dgm:t>
        <a:bodyPr/>
        <a:lstStyle/>
        <a:p>
          <a:r>
            <a:rPr lang="pt-BR" dirty="0"/>
            <a:t>Filtro dos dados</a:t>
          </a:r>
        </a:p>
      </dgm:t>
    </dgm:pt>
    <dgm:pt modelId="{F88F8FE5-DAE4-4A13-B133-64DD06B3CE01}" type="parTrans" cxnId="{2F6A5601-22C6-4F1F-86D6-0E79E65F6502}">
      <dgm:prSet/>
      <dgm:spPr/>
      <dgm:t>
        <a:bodyPr/>
        <a:lstStyle/>
        <a:p>
          <a:endParaRPr lang="pt-BR"/>
        </a:p>
      </dgm:t>
    </dgm:pt>
    <dgm:pt modelId="{97139C30-870F-4DF0-B91B-C01B397C7730}" type="sibTrans" cxnId="{2F6A5601-22C6-4F1F-86D6-0E79E65F6502}">
      <dgm:prSet/>
      <dgm:spPr/>
      <dgm:t>
        <a:bodyPr/>
        <a:lstStyle/>
        <a:p>
          <a:endParaRPr lang="pt-BR"/>
        </a:p>
      </dgm:t>
    </dgm:pt>
    <dgm:pt modelId="{1818EC15-0B5B-4C1E-B2DE-6EE5DEA2E8E2}">
      <dgm:prSet phldrT="[Texto]"/>
      <dgm:spPr/>
      <dgm:t>
        <a:bodyPr/>
        <a:lstStyle/>
        <a:p>
          <a:r>
            <a:rPr lang="pt-BR" dirty="0"/>
            <a:t>Criação de um modelo</a:t>
          </a:r>
        </a:p>
      </dgm:t>
    </dgm:pt>
    <dgm:pt modelId="{5868DE2C-F92E-4520-8D2F-D764653B00E3}" type="parTrans" cxnId="{265F0A9D-A308-4EBB-9E55-610C473F4BAA}">
      <dgm:prSet/>
      <dgm:spPr/>
      <dgm:t>
        <a:bodyPr/>
        <a:lstStyle/>
        <a:p>
          <a:endParaRPr lang="pt-BR"/>
        </a:p>
      </dgm:t>
    </dgm:pt>
    <dgm:pt modelId="{ADC73C52-DBD2-469B-82D3-722D983B624D}" type="sibTrans" cxnId="{265F0A9D-A308-4EBB-9E55-610C473F4BAA}">
      <dgm:prSet/>
      <dgm:spPr/>
      <dgm:t>
        <a:bodyPr/>
        <a:lstStyle/>
        <a:p>
          <a:endParaRPr lang="pt-BR"/>
        </a:p>
      </dgm:t>
    </dgm:pt>
    <dgm:pt modelId="{BFCF5B32-DF73-4791-8EC7-498476F34FC2}">
      <dgm:prSet phldrT="[Texto]"/>
      <dgm:spPr/>
      <dgm:t>
        <a:bodyPr/>
        <a:lstStyle/>
        <a:p>
          <a:r>
            <a:rPr lang="pt-BR" dirty="0"/>
            <a:t>Avaliação do modelo</a:t>
          </a:r>
        </a:p>
      </dgm:t>
    </dgm:pt>
    <dgm:pt modelId="{DDD11D42-2C5C-4E37-A5B4-58E93EB09162}" type="parTrans" cxnId="{22A1219C-6C7A-4315-B0E0-BA3AABC1EF39}">
      <dgm:prSet/>
      <dgm:spPr/>
      <dgm:t>
        <a:bodyPr/>
        <a:lstStyle/>
        <a:p>
          <a:endParaRPr lang="pt-BR"/>
        </a:p>
      </dgm:t>
    </dgm:pt>
    <dgm:pt modelId="{60E3921D-6CBE-40AF-8B44-4BA8053191CD}" type="sibTrans" cxnId="{22A1219C-6C7A-4315-B0E0-BA3AABC1EF39}">
      <dgm:prSet/>
      <dgm:spPr/>
      <dgm:t>
        <a:bodyPr/>
        <a:lstStyle/>
        <a:p>
          <a:endParaRPr lang="pt-BR"/>
        </a:p>
      </dgm:t>
    </dgm:pt>
    <dgm:pt modelId="{E6314DD5-5969-4341-BCC3-223287DA3EF0}">
      <dgm:prSet phldrT="[Texto]"/>
      <dgm:spPr/>
      <dgm:t>
        <a:bodyPr/>
        <a:lstStyle/>
        <a:p>
          <a:r>
            <a:rPr lang="pt-BR" dirty="0"/>
            <a:t>Publicação dos resultados</a:t>
          </a:r>
        </a:p>
      </dgm:t>
    </dgm:pt>
    <dgm:pt modelId="{061006F0-54B7-46D7-9014-58E6F4D74F39}" type="parTrans" cxnId="{E8931EF0-E4FB-4700-969D-E790E7C7F237}">
      <dgm:prSet/>
      <dgm:spPr/>
      <dgm:t>
        <a:bodyPr/>
        <a:lstStyle/>
        <a:p>
          <a:endParaRPr lang="pt-BR"/>
        </a:p>
      </dgm:t>
    </dgm:pt>
    <dgm:pt modelId="{AACFC9EC-D4B0-428D-B9E0-E3A188F79367}" type="sibTrans" cxnId="{E8931EF0-E4FB-4700-969D-E790E7C7F237}">
      <dgm:prSet/>
      <dgm:spPr/>
      <dgm:t>
        <a:bodyPr/>
        <a:lstStyle/>
        <a:p>
          <a:endParaRPr lang="pt-BR"/>
        </a:p>
      </dgm:t>
    </dgm:pt>
    <dgm:pt modelId="{D86C33E8-1B5E-41CF-9A3B-D8F09DFFCFBA}" type="pres">
      <dgm:prSet presAssocID="{977C23A2-1C62-4E6E-9015-B625ED16773B}" presName="diagram" presStyleCnt="0">
        <dgm:presLayoutVars>
          <dgm:dir/>
          <dgm:resizeHandles val="exact"/>
        </dgm:presLayoutVars>
      </dgm:prSet>
      <dgm:spPr/>
    </dgm:pt>
    <dgm:pt modelId="{9C73F956-338B-4A2F-987D-8FC886FE9B10}" type="pres">
      <dgm:prSet presAssocID="{079211CC-B714-44BF-B100-517EDFC74310}" presName="node" presStyleLbl="node1" presStyleIdx="0" presStyleCnt="6">
        <dgm:presLayoutVars>
          <dgm:bulletEnabled val="1"/>
        </dgm:presLayoutVars>
      </dgm:prSet>
      <dgm:spPr/>
    </dgm:pt>
    <dgm:pt modelId="{9B07E4AE-11B8-4069-9D23-1D9A44442073}" type="pres">
      <dgm:prSet presAssocID="{D84C22C7-CDB5-4EEE-AD2D-3D26461B068E}" presName="sibTrans" presStyleLbl="sibTrans2D1" presStyleIdx="0" presStyleCnt="5"/>
      <dgm:spPr/>
    </dgm:pt>
    <dgm:pt modelId="{0AD93563-6339-4B7F-B2B0-829F0A7A8CE0}" type="pres">
      <dgm:prSet presAssocID="{D84C22C7-CDB5-4EEE-AD2D-3D26461B068E}" presName="connectorText" presStyleLbl="sibTrans2D1" presStyleIdx="0" presStyleCnt="5"/>
      <dgm:spPr/>
    </dgm:pt>
    <dgm:pt modelId="{35554ED0-5655-4341-8B7E-2E04B26FEB48}" type="pres">
      <dgm:prSet presAssocID="{5F6FE350-7F5D-4AA6-B644-12E137972D47}" presName="node" presStyleLbl="node1" presStyleIdx="1" presStyleCnt="6">
        <dgm:presLayoutVars>
          <dgm:bulletEnabled val="1"/>
        </dgm:presLayoutVars>
      </dgm:prSet>
      <dgm:spPr/>
    </dgm:pt>
    <dgm:pt modelId="{A2528F47-1CD4-4662-99A8-46B084725727}" type="pres">
      <dgm:prSet presAssocID="{BF0E80BD-8B6E-45CA-9792-97F65E895212}" presName="sibTrans" presStyleLbl="sibTrans2D1" presStyleIdx="1" presStyleCnt="5"/>
      <dgm:spPr/>
    </dgm:pt>
    <dgm:pt modelId="{A866D731-8AEF-4332-86C8-C729B5FC89AE}" type="pres">
      <dgm:prSet presAssocID="{BF0E80BD-8B6E-45CA-9792-97F65E895212}" presName="connectorText" presStyleLbl="sibTrans2D1" presStyleIdx="1" presStyleCnt="5"/>
      <dgm:spPr/>
    </dgm:pt>
    <dgm:pt modelId="{AD7066FE-5304-4D43-99BB-7230BFA2D62B}" type="pres">
      <dgm:prSet presAssocID="{990F0493-CCBC-4D79-A8BA-0185B56E4413}" presName="node" presStyleLbl="node1" presStyleIdx="2" presStyleCnt="6">
        <dgm:presLayoutVars>
          <dgm:bulletEnabled val="1"/>
        </dgm:presLayoutVars>
      </dgm:prSet>
      <dgm:spPr/>
    </dgm:pt>
    <dgm:pt modelId="{A513F7B6-38C2-494B-B92E-FBEEEB317A33}" type="pres">
      <dgm:prSet presAssocID="{97139C30-870F-4DF0-B91B-C01B397C7730}" presName="sibTrans" presStyleLbl="sibTrans2D1" presStyleIdx="2" presStyleCnt="5"/>
      <dgm:spPr/>
    </dgm:pt>
    <dgm:pt modelId="{94997BF8-4370-4C04-916B-4BCD54B2A1B9}" type="pres">
      <dgm:prSet presAssocID="{97139C30-870F-4DF0-B91B-C01B397C7730}" presName="connectorText" presStyleLbl="sibTrans2D1" presStyleIdx="2" presStyleCnt="5"/>
      <dgm:spPr/>
    </dgm:pt>
    <dgm:pt modelId="{CC32E94B-99C7-4C08-8042-4E3A7CC3363B}" type="pres">
      <dgm:prSet presAssocID="{1818EC15-0B5B-4C1E-B2DE-6EE5DEA2E8E2}" presName="node" presStyleLbl="node1" presStyleIdx="3" presStyleCnt="6">
        <dgm:presLayoutVars>
          <dgm:bulletEnabled val="1"/>
        </dgm:presLayoutVars>
      </dgm:prSet>
      <dgm:spPr/>
    </dgm:pt>
    <dgm:pt modelId="{2983DD2C-6F89-472B-B985-14C40ED1069B}" type="pres">
      <dgm:prSet presAssocID="{ADC73C52-DBD2-469B-82D3-722D983B624D}" presName="sibTrans" presStyleLbl="sibTrans2D1" presStyleIdx="3" presStyleCnt="5"/>
      <dgm:spPr/>
    </dgm:pt>
    <dgm:pt modelId="{65591DDF-7895-4ECF-B8BC-C50CCBEACAA6}" type="pres">
      <dgm:prSet presAssocID="{ADC73C52-DBD2-469B-82D3-722D983B624D}" presName="connectorText" presStyleLbl="sibTrans2D1" presStyleIdx="3" presStyleCnt="5"/>
      <dgm:spPr/>
    </dgm:pt>
    <dgm:pt modelId="{61DBA345-651D-4282-9864-16F07EE181FE}" type="pres">
      <dgm:prSet presAssocID="{BFCF5B32-DF73-4791-8EC7-498476F34FC2}" presName="node" presStyleLbl="node1" presStyleIdx="4" presStyleCnt="6">
        <dgm:presLayoutVars>
          <dgm:bulletEnabled val="1"/>
        </dgm:presLayoutVars>
      </dgm:prSet>
      <dgm:spPr/>
    </dgm:pt>
    <dgm:pt modelId="{75B182FA-2469-499D-AC0D-24AFBB9252AD}" type="pres">
      <dgm:prSet presAssocID="{60E3921D-6CBE-40AF-8B44-4BA8053191CD}" presName="sibTrans" presStyleLbl="sibTrans2D1" presStyleIdx="4" presStyleCnt="5"/>
      <dgm:spPr/>
    </dgm:pt>
    <dgm:pt modelId="{08B23887-3248-472A-98DA-186C73B98870}" type="pres">
      <dgm:prSet presAssocID="{60E3921D-6CBE-40AF-8B44-4BA8053191CD}" presName="connectorText" presStyleLbl="sibTrans2D1" presStyleIdx="4" presStyleCnt="5"/>
      <dgm:spPr/>
    </dgm:pt>
    <dgm:pt modelId="{25653227-B460-43EE-84AE-CAFFEDE319FA}" type="pres">
      <dgm:prSet presAssocID="{E6314DD5-5969-4341-BCC3-223287DA3EF0}" presName="node" presStyleLbl="node1" presStyleIdx="5" presStyleCnt="6">
        <dgm:presLayoutVars>
          <dgm:bulletEnabled val="1"/>
        </dgm:presLayoutVars>
      </dgm:prSet>
      <dgm:spPr/>
    </dgm:pt>
  </dgm:ptLst>
  <dgm:cxnLst>
    <dgm:cxn modelId="{2F6A5601-22C6-4F1F-86D6-0E79E65F6502}" srcId="{977C23A2-1C62-4E6E-9015-B625ED16773B}" destId="{990F0493-CCBC-4D79-A8BA-0185B56E4413}" srcOrd="2" destOrd="0" parTransId="{F88F8FE5-DAE4-4A13-B133-64DD06B3CE01}" sibTransId="{97139C30-870F-4DF0-B91B-C01B397C7730}"/>
    <dgm:cxn modelId="{0BC80717-3314-49DE-A864-683CF43E3604}" type="presOf" srcId="{BFCF5B32-DF73-4791-8EC7-498476F34FC2}" destId="{61DBA345-651D-4282-9864-16F07EE181FE}" srcOrd="0" destOrd="0" presId="urn:microsoft.com/office/officeart/2005/8/layout/process5"/>
    <dgm:cxn modelId="{44F57817-1125-4D05-B99C-37F15608E852}" type="presOf" srcId="{D84C22C7-CDB5-4EEE-AD2D-3D26461B068E}" destId="{9B07E4AE-11B8-4069-9D23-1D9A44442073}" srcOrd="0" destOrd="0" presId="urn:microsoft.com/office/officeart/2005/8/layout/process5"/>
    <dgm:cxn modelId="{402F8122-A9F1-4A53-B073-672C793FFEA6}" type="presOf" srcId="{079211CC-B714-44BF-B100-517EDFC74310}" destId="{9C73F956-338B-4A2F-987D-8FC886FE9B10}" srcOrd="0" destOrd="0" presId="urn:microsoft.com/office/officeart/2005/8/layout/process5"/>
    <dgm:cxn modelId="{523AFE2C-D936-48FC-A5D7-D7642413BE48}" type="presOf" srcId="{BF0E80BD-8B6E-45CA-9792-97F65E895212}" destId="{A866D731-8AEF-4332-86C8-C729B5FC89AE}" srcOrd="1" destOrd="0" presId="urn:microsoft.com/office/officeart/2005/8/layout/process5"/>
    <dgm:cxn modelId="{86222B40-1D47-42B4-A431-84468B3EDD30}" type="presOf" srcId="{977C23A2-1C62-4E6E-9015-B625ED16773B}" destId="{D86C33E8-1B5E-41CF-9A3B-D8F09DFFCFBA}" srcOrd="0" destOrd="0" presId="urn:microsoft.com/office/officeart/2005/8/layout/process5"/>
    <dgm:cxn modelId="{F4159460-2EE8-4E87-9848-E2271F809714}" type="presOf" srcId="{990F0493-CCBC-4D79-A8BA-0185B56E4413}" destId="{AD7066FE-5304-4D43-99BB-7230BFA2D62B}" srcOrd="0" destOrd="0" presId="urn:microsoft.com/office/officeart/2005/8/layout/process5"/>
    <dgm:cxn modelId="{59FBE746-3F3F-4B9F-8916-3CA75524C692}" type="presOf" srcId="{ADC73C52-DBD2-469B-82D3-722D983B624D}" destId="{2983DD2C-6F89-472B-B985-14C40ED1069B}" srcOrd="0" destOrd="0" presId="urn:microsoft.com/office/officeart/2005/8/layout/process5"/>
    <dgm:cxn modelId="{C5F88F49-8B6E-4169-9285-3E271C79BFA5}" type="presOf" srcId="{E6314DD5-5969-4341-BCC3-223287DA3EF0}" destId="{25653227-B460-43EE-84AE-CAFFEDE319FA}" srcOrd="0" destOrd="0" presId="urn:microsoft.com/office/officeart/2005/8/layout/process5"/>
    <dgm:cxn modelId="{FBFB7B6E-5ACA-45BC-9ABB-119C2C6CD13A}" srcId="{977C23A2-1C62-4E6E-9015-B625ED16773B}" destId="{5F6FE350-7F5D-4AA6-B644-12E137972D47}" srcOrd="1" destOrd="0" parTransId="{FF815BE3-B210-4AC0-BB73-526BBACC0F87}" sibTransId="{BF0E80BD-8B6E-45CA-9792-97F65E895212}"/>
    <dgm:cxn modelId="{B14DEE50-5F72-4CB0-985E-490286F4C8B7}" type="presOf" srcId="{1818EC15-0B5B-4C1E-B2DE-6EE5DEA2E8E2}" destId="{CC32E94B-99C7-4C08-8042-4E3A7CC3363B}" srcOrd="0" destOrd="0" presId="urn:microsoft.com/office/officeart/2005/8/layout/process5"/>
    <dgm:cxn modelId="{70FE6E53-B56E-44EF-94F8-E68A2D3FEC32}" type="presOf" srcId="{97139C30-870F-4DF0-B91B-C01B397C7730}" destId="{94997BF8-4370-4C04-916B-4BCD54B2A1B9}" srcOrd="1" destOrd="0" presId="urn:microsoft.com/office/officeart/2005/8/layout/process5"/>
    <dgm:cxn modelId="{0EDD3759-2178-4AE6-B0DD-178C78C735EB}" type="presOf" srcId="{5F6FE350-7F5D-4AA6-B644-12E137972D47}" destId="{35554ED0-5655-4341-8B7E-2E04B26FEB48}" srcOrd="0" destOrd="0" presId="urn:microsoft.com/office/officeart/2005/8/layout/process5"/>
    <dgm:cxn modelId="{81318079-35B5-4676-B48C-8E967B1B2463}" type="presOf" srcId="{BF0E80BD-8B6E-45CA-9792-97F65E895212}" destId="{A2528F47-1CD4-4662-99A8-46B084725727}" srcOrd="0" destOrd="0" presId="urn:microsoft.com/office/officeart/2005/8/layout/process5"/>
    <dgm:cxn modelId="{10F4F08C-77F7-43CB-AAA2-29206BBC5CFC}" type="presOf" srcId="{60E3921D-6CBE-40AF-8B44-4BA8053191CD}" destId="{08B23887-3248-472A-98DA-186C73B98870}" srcOrd="1" destOrd="0" presId="urn:microsoft.com/office/officeart/2005/8/layout/process5"/>
    <dgm:cxn modelId="{4D0B8A9B-874B-44E0-97BE-3851F02FABEF}" srcId="{977C23A2-1C62-4E6E-9015-B625ED16773B}" destId="{079211CC-B714-44BF-B100-517EDFC74310}" srcOrd="0" destOrd="0" parTransId="{EC9F3439-1ADE-4AB7-82D0-F273CFB3C0EE}" sibTransId="{D84C22C7-CDB5-4EEE-AD2D-3D26461B068E}"/>
    <dgm:cxn modelId="{22A1219C-6C7A-4315-B0E0-BA3AABC1EF39}" srcId="{977C23A2-1C62-4E6E-9015-B625ED16773B}" destId="{BFCF5B32-DF73-4791-8EC7-498476F34FC2}" srcOrd="4" destOrd="0" parTransId="{DDD11D42-2C5C-4E37-A5B4-58E93EB09162}" sibTransId="{60E3921D-6CBE-40AF-8B44-4BA8053191CD}"/>
    <dgm:cxn modelId="{265F0A9D-A308-4EBB-9E55-610C473F4BAA}" srcId="{977C23A2-1C62-4E6E-9015-B625ED16773B}" destId="{1818EC15-0B5B-4C1E-B2DE-6EE5DEA2E8E2}" srcOrd="3" destOrd="0" parTransId="{5868DE2C-F92E-4520-8D2F-D764653B00E3}" sibTransId="{ADC73C52-DBD2-469B-82D3-722D983B624D}"/>
    <dgm:cxn modelId="{686380B8-8C4B-45CA-9C15-BBB8A8193059}" type="presOf" srcId="{97139C30-870F-4DF0-B91B-C01B397C7730}" destId="{A513F7B6-38C2-494B-B92E-FBEEEB317A33}" srcOrd="0" destOrd="0" presId="urn:microsoft.com/office/officeart/2005/8/layout/process5"/>
    <dgm:cxn modelId="{E7A773C4-11B3-4C93-88CF-404173A4AAD0}" type="presOf" srcId="{60E3921D-6CBE-40AF-8B44-4BA8053191CD}" destId="{75B182FA-2469-499D-AC0D-24AFBB9252AD}" srcOrd="0" destOrd="0" presId="urn:microsoft.com/office/officeart/2005/8/layout/process5"/>
    <dgm:cxn modelId="{21E18EC5-4475-424D-89E6-9FCD97558810}" type="presOf" srcId="{ADC73C52-DBD2-469B-82D3-722D983B624D}" destId="{65591DDF-7895-4ECF-B8BC-C50CCBEACAA6}" srcOrd="1" destOrd="0" presId="urn:microsoft.com/office/officeart/2005/8/layout/process5"/>
    <dgm:cxn modelId="{E8931EF0-E4FB-4700-969D-E790E7C7F237}" srcId="{977C23A2-1C62-4E6E-9015-B625ED16773B}" destId="{E6314DD5-5969-4341-BCC3-223287DA3EF0}" srcOrd="5" destOrd="0" parTransId="{061006F0-54B7-46D7-9014-58E6F4D74F39}" sibTransId="{AACFC9EC-D4B0-428D-B9E0-E3A188F79367}"/>
    <dgm:cxn modelId="{7FF3C7F3-1248-4214-A516-54AE3B641802}" type="presOf" srcId="{D84C22C7-CDB5-4EEE-AD2D-3D26461B068E}" destId="{0AD93563-6339-4B7F-B2B0-829F0A7A8CE0}" srcOrd="1" destOrd="0" presId="urn:microsoft.com/office/officeart/2005/8/layout/process5"/>
    <dgm:cxn modelId="{185061E3-AA47-46DC-9C60-073528080F0E}" type="presParOf" srcId="{D86C33E8-1B5E-41CF-9A3B-D8F09DFFCFBA}" destId="{9C73F956-338B-4A2F-987D-8FC886FE9B10}" srcOrd="0" destOrd="0" presId="urn:microsoft.com/office/officeart/2005/8/layout/process5"/>
    <dgm:cxn modelId="{E05934C2-60F7-464E-8872-A6A64BADB855}" type="presParOf" srcId="{D86C33E8-1B5E-41CF-9A3B-D8F09DFFCFBA}" destId="{9B07E4AE-11B8-4069-9D23-1D9A44442073}" srcOrd="1" destOrd="0" presId="urn:microsoft.com/office/officeart/2005/8/layout/process5"/>
    <dgm:cxn modelId="{1A291D4B-B7F5-450B-83DC-9CEBD140EC73}" type="presParOf" srcId="{9B07E4AE-11B8-4069-9D23-1D9A44442073}" destId="{0AD93563-6339-4B7F-B2B0-829F0A7A8CE0}" srcOrd="0" destOrd="0" presId="urn:microsoft.com/office/officeart/2005/8/layout/process5"/>
    <dgm:cxn modelId="{C1A3F2D5-BA64-41CE-9C95-2C0CFB5B4D8E}" type="presParOf" srcId="{D86C33E8-1B5E-41CF-9A3B-D8F09DFFCFBA}" destId="{35554ED0-5655-4341-8B7E-2E04B26FEB48}" srcOrd="2" destOrd="0" presId="urn:microsoft.com/office/officeart/2005/8/layout/process5"/>
    <dgm:cxn modelId="{E63EA8E2-9342-41BE-9353-41A6BB591057}" type="presParOf" srcId="{D86C33E8-1B5E-41CF-9A3B-D8F09DFFCFBA}" destId="{A2528F47-1CD4-4662-99A8-46B084725727}" srcOrd="3" destOrd="0" presId="urn:microsoft.com/office/officeart/2005/8/layout/process5"/>
    <dgm:cxn modelId="{706CEF91-C2FD-491C-9E38-965041A934B4}" type="presParOf" srcId="{A2528F47-1CD4-4662-99A8-46B084725727}" destId="{A866D731-8AEF-4332-86C8-C729B5FC89AE}" srcOrd="0" destOrd="0" presId="urn:microsoft.com/office/officeart/2005/8/layout/process5"/>
    <dgm:cxn modelId="{16795211-7942-4373-BD21-BECA7788B5BA}" type="presParOf" srcId="{D86C33E8-1B5E-41CF-9A3B-D8F09DFFCFBA}" destId="{AD7066FE-5304-4D43-99BB-7230BFA2D62B}" srcOrd="4" destOrd="0" presId="urn:microsoft.com/office/officeart/2005/8/layout/process5"/>
    <dgm:cxn modelId="{C012DDDE-8D23-482E-AE00-B908E5F585E1}" type="presParOf" srcId="{D86C33E8-1B5E-41CF-9A3B-D8F09DFFCFBA}" destId="{A513F7B6-38C2-494B-B92E-FBEEEB317A33}" srcOrd="5" destOrd="0" presId="urn:microsoft.com/office/officeart/2005/8/layout/process5"/>
    <dgm:cxn modelId="{76DB0432-1656-44D7-BA12-57AD11731C6C}" type="presParOf" srcId="{A513F7B6-38C2-494B-B92E-FBEEEB317A33}" destId="{94997BF8-4370-4C04-916B-4BCD54B2A1B9}" srcOrd="0" destOrd="0" presId="urn:microsoft.com/office/officeart/2005/8/layout/process5"/>
    <dgm:cxn modelId="{C63C0CD9-06C2-46EE-93D3-471A2AF78BB0}" type="presParOf" srcId="{D86C33E8-1B5E-41CF-9A3B-D8F09DFFCFBA}" destId="{CC32E94B-99C7-4C08-8042-4E3A7CC3363B}" srcOrd="6" destOrd="0" presId="urn:microsoft.com/office/officeart/2005/8/layout/process5"/>
    <dgm:cxn modelId="{C1640A76-D88E-4358-8354-FBDC9628E265}" type="presParOf" srcId="{D86C33E8-1B5E-41CF-9A3B-D8F09DFFCFBA}" destId="{2983DD2C-6F89-472B-B985-14C40ED1069B}" srcOrd="7" destOrd="0" presId="urn:microsoft.com/office/officeart/2005/8/layout/process5"/>
    <dgm:cxn modelId="{6142811E-7A8A-495D-B84F-21776A9F7D3F}" type="presParOf" srcId="{2983DD2C-6F89-472B-B985-14C40ED1069B}" destId="{65591DDF-7895-4ECF-B8BC-C50CCBEACAA6}" srcOrd="0" destOrd="0" presId="urn:microsoft.com/office/officeart/2005/8/layout/process5"/>
    <dgm:cxn modelId="{6803D276-FFC4-418D-AF50-5DDAA83D3CC1}" type="presParOf" srcId="{D86C33E8-1B5E-41CF-9A3B-D8F09DFFCFBA}" destId="{61DBA345-651D-4282-9864-16F07EE181FE}" srcOrd="8" destOrd="0" presId="urn:microsoft.com/office/officeart/2005/8/layout/process5"/>
    <dgm:cxn modelId="{65B6F37E-8F36-43C9-BA26-5251A693504D}" type="presParOf" srcId="{D86C33E8-1B5E-41CF-9A3B-D8F09DFFCFBA}" destId="{75B182FA-2469-499D-AC0D-24AFBB9252AD}" srcOrd="9" destOrd="0" presId="urn:microsoft.com/office/officeart/2005/8/layout/process5"/>
    <dgm:cxn modelId="{C8690490-C5CB-4119-A866-0F8D521C05D3}" type="presParOf" srcId="{75B182FA-2469-499D-AC0D-24AFBB9252AD}" destId="{08B23887-3248-472A-98DA-186C73B98870}" srcOrd="0" destOrd="0" presId="urn:microsoft.com/office/officeart/2005/8/layout/process5"/>
    <dgm:cxn modelId="{954DA04D-71A2-404B-812B-D943AFFF4871}" type="presParOf" srcId="{D86C33E8-1B5E-41CF-9A3B-D8F09DFFCFBA}" destId="{25653227-B460-43EE-84AE-CAFFEDE319FA}"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5E337F-E424-4AE0-802D-3731C91CC198}" type="doc">
      <dgm:prSet loTypeId="urn:microsoft.com/office/officeart/2005/8/layout/hierarchy4" loCatId="hierarchy" qsTypeId="urn:microsoft.com/office/officeart/2005/8/quickstyle/simple2" qsCatId="simple" csTypeId="urn:microsoft.com/office/officeart/2005/8/colors/accent1_2" csCatId="accent1" phldr="1"/>
      <dgm:spPr/>
      <dgm:t>
        <a:bodyPr/>
        <a:lstStyle/>
        <a:p>
          <a:endParaRPr lang="pt-BR"/>
        </a:p>
      </dgm:t>
    </dgm:pt>
    <dgm:pt modelId="{4CE55298-4B6F-4CA3-8504-3558E89E1A17}">
      <dgm:prSet phldrT="[Texto]"/>
      <dgm:spPr/>
      <dgm:t>
        <a:bodyPr/>
        <a:lstStyle/>
        <a:p>
          <a:r>
            <a:rPr lang="pt-BR" dirty="0"/>
            <a:t>Supervisionado</a:t>
          </a:r>
        </a:p>
      </dgm:t>
    </dgm:pt>
    <dgm:pt modelId="{B194E04F-51B6-4214-B5F4-3B072FC8AE85}" type="parTrans" cxnId="{A4417070-F349-472A-A111-759E525FE34B}">
      <dgm:prSet/>
      <dgm:spPr/>
      <dgm:t>
        <a:bodyPr/>
        <a:lstStyle/>
        <a:p>
          <a:endParaRPr lang="pt-BR"/>
        </a:p>
      </dgm:t>
    </dgm:pt>
    <dgm:pt modelId="{6D1D9182-1DEE-4234-BFE3-45B57C84DA8C}" type="sibTrans" cxnId="{A4417070-F349-472A-A111-759E525FE34B}">
      <dgm:prSet/>
      <dgm:spPr/>
      <dgm:t>
        <a:bodyPr/>
        <a:lstStyle/>
        <a:p>
          <a:endParaRPr lang="pt-BR"/>
        </a:p>
      </dgm:t>
    </dgm:pt>
    <dgm:pt modelId="{CF726E48-3F17-4B7C-AF39-33798E859941}">
      <dgm:prSet phldrT="[Texto]"/>
      <dgm:spPr/>
      <dgm:t>
        <a:bodyPr/>
        <a:lstStyle/>
        <a:p>
          <a:r>
            <a:rPr lang="pt-BR" dirty="0" err="1"/>
            <a:t>Clusterização</a:t>
          </a:r>
          <a:endParaRPr lang="pt-BR" dirty="0"/>
        </a:p>
      </dgm:t>
    </dgm:pt>
    <dgm:pt modelId="{6D18DF39-8768-4AA4-8B35-E519D9FD8E80}" type="parTrans" cxnId="{347ECF9A-F68B-4A1E-BB9A-1EB1AAC83352}">
      <dgm:prSet/>
      <dgm:spPr/>
      <dgm:t>
        <a:bodyPr/>
        <a:lstStyle/>
        <a:p>
          <a:endParaRPr lang="pt-BR"/>
        </a:p>
      </dgm:t>
    </dgm:pt>
    <dgm:pt modelId="{6D114CAF-0D17-47FB-8670-632729BF23E2}" type="sibTrans" cxnId="{347ECF9A-F68B-4A1E-BB9A-1EB1AAC83352}">
      <dgm:prSet/>
      <dgm:spPr/>
      <dgm:t>
        <a:bodyPr/>
        <a:lstStyle/>
        <a:p>
          <a:endParaRPr lang="pt-BR"/>
        </a:p>
      </dgm:t>
    </dgm:pt>
    <dgm:pt modelId="{71B79201-0BAE-49F4-BDDE-D9294752418E}">
      <dgm:prSet phldrT="[Texto]"/>
      <dgm:spPr/>
      <dgm:t>
        <a:bodyPr/>
        <a:lstStyle/>
        <a:p>
          <a:r>
            <a:rPr lang="pt-BR" dirty="0"/>
            <a:t>Associação</a:t>
          </a:r>
        </a:p>
      </dgm:t>
    </dgm:pt>
    <dgm:pt modelId="{979A3BEC-0F0D-4C37-8729-5405471F37CA}" type="parTrans" cxnId="{F565F345-7749-4FD9-B0AC-B4370FC1F5DF}">
      <dgm:prSet/>
      <dgm:spPr/>
      <dgm:t>
        <a:bodyPr/>
        <a:lstStyle/>
        <a:p>
          <a:endParaRPr lang="pt-BR"/>
        </a:p>
      </dgm:t>
    </dgm:pt>
    <dgm:pt modelId="{6FB5384F-EE44-406A-A852-6AA23E405E50}" type="sibTrans" cxnId="{F565F345-7749-4FD9-B0AC-B4370FC1F5DF}">
      <dgm:prSet/>
      <dgm:spPr/>
      <dgm:t>
        <a:bodyPr/>
        <a:lstStyle/>
        <a:p>
          <a:endParaRPr lang="pt-BR"/>
        </a:p>
      </dgm:t>
    </dgm:pt>
    <dgm:pt modelId="{AD377BA3-4AD7-424D-9270-BD430DF6E3C9}">
      <dgm:prSet phldrT="[Texto]"/>
      <dgm:spPr/>
      <dgm:t>
        <a:bodyPr/>
        <a:lstStyle/>
        <a:p>
          <a:r>
            <a:rPr lang="pt-BR" dirty="0"/>
            <a:t>Classificação</a:t>
          </a:r>
        </a:p>
      </dgm:t>
    </dgm:pt>
    <dgm:pt modelId="{85B0A70C-7443-40A8-AE7A-4369AA822A9F}" type="parTrans" cxnId="{B0116265-583E-4C5B-9763-1625AF9F7150}">
      <dgm:prSet/>
      <dgm:spPr/>
      <dgm:t>
        <a:bodyPr/>
        <a:lstStyle/>
        <a:p>
          <a:endParaRPr lang="pt-BR"/>
        </a:p>
      </dgm:t>
    </dgm:pt>
    <dgm:pt modelId="{598FD213-A58B-4F5D-B180-3DC12B0B29BB}" type="sibTrans" cxnId="{B0116265-583E-4C5B-9763-1625AF9F7150}">
      <dgm:prSet/>
      <dgm:spPr/>
      <dgm:t>
        <a:bodyPr/>
        <a:lstStyle/>
        <a:p>
          <a:endParaRPr lang="pt-BR"/>
        </a:p>
      </dgm:t>
    </dgm:pt>
    <dgm:pt modelId="{33AED9D7-1F4E-4F46-84DE-ED57B5D1D8F3}">
      <dgm:prSet phldrT="[Texto]"/>
      <dgm:spPr/>
      <dgm:t>
        <a:bodyPr/>
        <a:lstStyle/>
        <a:p>
          <a:r>
            <a:rPr lang="pt-BR" dirty="0"/>
            <a:t>Regressão</a:t>
          </a:r>
        </a:p>
      </dgm:t>
    </dgm:pt>
    <dgm:pt modelId="{9E25EE81-E366-4B93-80BD-201696B83F2F}" type="parTrans" cxnId="{91E97512-F39A-4072-B657-0DA48A2E20AF}">
      <dgm:prSet/>
      <dgm:spPr/>
      <dgm:t>
        <a:bodyPr/>
        <a:lstStyle/>
        <a:p>
          <a:endParaRPr lang="pt-BR"/>
        </a:p>
      </dgm:t>
    </dgm:pt>
    <dgm:pt modelId="{438F0774-02C1-4B0A-8EB0-D6DAECC854DF}" type="sibTrans" cxnId="{91E97512-F39A-4072-B657-0DA48A2E20AF}">
      <dgm:prSet/>
      <dgm:spPr/>
      <dgm:t>
        <a:bodyPr/>
        <a:lstStyle/>
        <a:p>
          <a:endParaRPr lang="pt-BR"/>
        </a:p>
      </dgm:t>
    </dgm:pt>
    <dgm:pt modelId="{A9F4A351-5C42-47E4-8880-CCD1927C08FF}">
      <dgm:prSet phldrT="[Texto]" custT="1"/>
      <dgm:spPr/>
      <dgm:t>
        <a:bodyPr/>
        <a:lstStyle/>
        <a:p>
          <a:r>
            <a:rPr lang="pt-BR" sz="1600" dirty="0"/>
            <a:t>Clássico</a:t>
          </a:r>
        </a:p>
      </dgm:t>
    </dgm:pt>
    <dgm:pt modelId="{61E055A2-72F0-4C8F-AD28-4D9404BC2545}" type="parTrans" cxnId="{60C2D5C9-D62F-46D9-B05C-E4A1D0B83437}">
      <dgm:prSet/>
      <dgm:spPr/>
      <dgm:t>
        <a:bodyPr/>
        <a:lstStyle/>
        <a:p>
          <a:endParaRPr lang="pt-BR"/>
        </a:p>
      </dgm:t>
    </dgm:pt>
    <dgm:pt modelId="{A65A0F34-7002-4988-BF55-836066789A50}" type="sibTrans" cxnId="{60C2D5C9-D62F-46D9-B05C-E4A1D0B83437}">
      <dgm:prSet/>
      <dgm:spPr/>
      <dgm:t>
        <a:bodyPr/>
        <a:lstStyle/>
        <a:p>
          <a:endParaRPr lang="pt-BR"/>
        </a:p>
      </dgm:t>
    </dgm:pt>
    <dgm:pt modelId="{881A4B85-D0DB-474A-A095-B9318AF2AB12}">
      <dgm:prSet phldrT="[Texto]"/>
      <dgm:spPr/>
      <dgm:t>
        <a:bodyPr/>
        <a:lstStyle/>
        <a:p>
          <a:r>
            <a:rPr lang="pt-BR" dirty="0"/>
            <a:t>Não Supervisionado</a:t>
          </a:r>
        </a:p>
      </dgm:t>
    </dgm:pt>
    <dgm:pt modelId="{C33224EE-FF38-4805-BB5F-5971F5BEAD33}" type="parTrans" cxnId="{31077A55-89C7-4E5F-AF5D-79A1E593473D}">
      <dgm:prSet/>
      <dgm:spPr/>
      <dgm:t>
        <a:bodyPr/>
        <a:lstStyle/>
        <a:p>
          <a:endParaRPr lang="pt-BR"/>
        </a:p>
      </dgm:t>
    </dgm:pt>
    <dgm:pt modelId="{02572B83-EF3B-4088-B40B-C1C5F62A5BD6}" type="sibTrans" cxnId="{31077A55-89C7-4E5F-AF5D-79A1E593473D}">
      <dgm:prSet/>
      <dgm:spPr/>
      <dgm:t>
        <a:bodyPr/>
        <a:lstStyle/>
        <a:p>
          <a:endParaRPr lang="pt-BR"/>
        </a:p>
      </dgm:t>
    </dgm:pt>
    <dgm:pt modelId="{69A71A5B-D61F-40D2-87D1-B015E0AFDF82}">
      <dgm:prSet phldrT="[Texto]" custT="1"/>
      <dgm:spPr/>
      <dgm:t>
        <a:bodyPr/>
        <a:lstStyle/>
        <a:p>
          <a:r>
            <a:rPr lang="pt-BR" sz="1600" dirty="0"/>
            <a:t>Por reforço</a:t>
          </a:r>
        </a:p>
      </dgm:t>
    </dgm:pt>
    <dgm:pt modelId="{B2C99E92-1E63-421A-B183-96C57052A426}" type="parTrans" cxnId="{94D31065-0F92-4160-BF6D-B4DAFBE82C35}">
      <dgm:prSet/>
      <dgm:spPr/>
      <dgm:t>
        <a:bodyPr/>
        <a:lstStyle/>
        <a:p>
          <a:endParaRPr lang="pt-BR"/>
        </a:p>
      </dgm:t>
    </dgm:pt>
    <dgm:pt modelId="{4EB5A714-27E4-4B83-A671-B85BA0FB594A}" type="sibTrans" cxnId="{94D31065-0F92-4160-BF6D-B4DAFBE82C35}">
      <dgm:prSet/>
      <dgm:spPr/>
      <dgm:t>
        <a:bodyPr/>
        <a:lstStyle/>
        <a:p>
          <a:endParaRPr lang="pt-BR"/>
        </a:p>
      </dgm:t>
    </dgm:pt>
    <dgm:pt modelId="{334274AB-C920-410D-9D44-F8F5D2260595}">
      <dgm:prSet phldrT="[Texto]"/>
      <dgm:spPr/>
      <dgm:t>
        <a:bodyPr/>
        <a:lstStyle/>
        <a:p>
          <a:r>
            <a:rPr lang="pt-BR" dirty="0"/>
            <a:t>Genéticos</a:t>
          </a:r>
        </a:p>
      </dgm:t>
    </dgm:pt>
    <dgm:pt modelId="{B34C6349-B150-42C2-A199-A4FE9D2CAF29}" type="parTrans" cxnId="{35E32945-1726-4826-AF36-FFB11B2ACA19}">
      <dgm:prSet/>
      <dgm:spPr/>
      <dgm:t>
        <a:bodyPr/>
        <a:lstStyle/>
        <a:p>
          <a:endParaRPr lang="pt-BR"/>
        </a:p>
      </dgm:t>
    </dgm:pt>
    <dgm:pt modelId="{7B98985D-75B9-4377-8C39-B39DAE5C7C97}" type="sibTrans" cxnId="{35E32945-1726-4826-AF36-FFB11B2ACA19}">
      <dgm:prSet/>
      <dgm:spPr/>
      <dgm:t>
        <a:bodyPr/>
        <a:lstStyle/>
        <a:p>
          <a:endParaRPr lang="pt-BR"/>
        </a:p>
      </dgm:t>
    </dgm:pt>
    <dgm:pt modelId="{F250F876-46AE-429E-86A1-04FC5FBA54D1}">
      <dgm:prSet phldrT="[Texto]"/>
      <dgm:spPr/>
      <dgm:t>
        <a:bodyPr/>
        <a:lstStyle/>
        <a:p>
          <a:r>
            <a:rPr lang="pt-BR" dirty="0"/>
            <a:t>Q-Learning</a:t>
          </a:r>
        </a:p>
      </dgm:t>
    </dgm:pt>
    <dgm:pt modelId="{9D76094A-84B3-4343-A8F8-88A95C603628}" type="parTrans" cxnId="{FD85CFB3-6DD2-486B-A6F8-E4978EF73ED4}">
      <dgm:prSet/>
      <dgm:spPr/>
      <dgm:t>
        <a:bodyPr/>
        <a:lstStyle/>
        <a:p>
          <a:endParaRPr lang="pt-BR"/>
        </a:p>
      </dgm:t>
    </dgm:pt>
    <dgm:pt modelId="{228A3315-569B-4330-8396-13A67B7C2CD9}" type="sibTrans" cxnId="{FD85CFB3-6DD2-486B-A6F8-E4978EF73ED4}">
      <dgm:prSet/>
      <dgm:spPr/>
      <dgm:t>
        <a:bodyPr/>
        <a:lstStyle/>
        <a:p>
          <a:endParaRPr lang="pt-BR"/>
        </a:p>
      </dgm:t>
    </dgm:pt>
    <dgm:pt modelId="{66D929E8-12C8-45FA-9DB8-D84EEBD16FBD}">
      <dgm:prSet phldrT="[Texto]"/>
      <dgm:spPr/>
      <dgm:t>
        <a:bodyPr/>
        <a:lstStyle/>
        <a:p>
          <a:r>
            <a:rPr lang="pt-BR" dirty="0"/>
            <a:t>DQN</a:t>
          </a:r>
        </a:p>
      </dgm:t>
    </dgm:pt>
    <dgm:pt modelId="{0F797FE9-0000-474A-BB49-B5F4134143FB}" type="parTrans" cxnId="{48A494E3-45C7-483D-B8A4-4E56558E6946}">
      <dgm:prSet/>
      <dgm:spPr/>
      <dgm:t>
        <a:bodyPr/>
        <a:lstStyle/>
        <a:p>
          <a:endParaRPr lang="pt-BR"/>
        </a:p>
      </dgm:t>
    </dgm:pt>
    <dgm:pt modelId="{ABB0A51B-A850-4DED-8211-A0F1C669691D}" type="sibTrans" cxnId="{48A494E3-45C7-483D-B8A4-4E56558E6946}">
      <dgm:prSet/>
      <dgm:spPr/>
      <dgm:t>
        <a:bodyPr/>
        <a:lstStyle/>
        <a:p>
          <a:endParaRPr lang="pt-BR"/>
        </a:p>
      </dgm:t>
    </dgm:pt>
    <dgm:pt modelId="{5FF5A1EB-A2CD-4A53-BE2B-3C419394BB2F}">
      <dgm:prSet phldrT="[Texto]"/>
      <dgm:spPr/>
      <dgm:t>
        <a:bodyPr/>
        <a:lstStyle/>
        <a:p>
          <a:r>
            <a:rPr lang="pt-BR" dirty="0" err="1"/>
            <a:t>Machine</a:t>
          </a:r>
          <a:r>
            <a:rPr lang="pt-BR" dirty="0"/>
            <a:t> Learning</a:t>
          </a:r>
        </a:p>
      </dgm:t>
    </dgm:pt>
    <dgm:pt modelId="{14CA14FD-A593-4165-BD13-50DFC4D047EA}" type="parTrans" cxnId="{2D387FE4-21C0-4818-9526-EA4A6249FD90}">
      <dgm:prSet/>
      <dgm:spPr/>
      <dgm:t>
        <a:bodyPr/>
        <a:lstStyle/>
        <a:p>
          <a:endParaRPr lang="pt-BR"/>
        </a:p>
      </dgm:t>
    </dgm:pt>
    <dgm:pt modelId="{BC9A6F74-5162-49FB-BD84-F55679331B7B}" type="sibTrans" cxnId="{2D387FE4-21C0-4818-9526-EA4A6249FD90}">
      <dgm:prSet/>
      <dgm:spPr/>
      <dgm:t>
        <a:bodyPr/>
        <a:lstStyle/>
        <a:p>
          <a:endParaRPr lang="pt-BR"/>
        </a:p>
      </dgm:t>
    </dgm:pt>
    <dgm:pt modelId="{7F7BAD82-36FC-4156-8784-63E9E4A5F09F}">
      <dgm:prSet phldrT="[Texto]" custT="1"/>
      <dgm:spPr/>
      <dgm:t>
        <a:bodyPr/>
        <a:lstStyle/>
        <a:p>
          <a:r>
            <a:rPr lang="pt-BR" sz="1400" dirty="0"/>
            <a:t>Redes Neurais e </a:t>
          </a:r>
          <a:r>
            <a:rPr lang="pt-BR" sz="1400" dirty="0" err="1"/>
            <a:t>Deep</a:t>
          </a:r>
          <a:r>
            <a:rPr lang="pt-BR" sz="1400" dirty="0"/>
            <a:t> Learning</a:t>
          </a:r>
        </a:p>
      </dgm:t>
    </dgm:pt>
    <dgm:pt modelId="{4847F766-1733-4426-8671-5496E99E0F2B}" type="parTrans" cxnId="{A8D516A2-F0EE-4DB6-9CFF-474C2DBD3F19}">
      <dgm:prSet/>
      <dgm:spPr/>
      <dgm:t>
        <a:bodyPr/>
        <a:lstStyle/>
        <a:p>
          <a:endParaRPr lang="pt-BR"/>
        </a:p>
      </dgm:t>
    </dgm:pt>
    <dgm:pt modelId="{ACEEFC89-0818-4691-AEF7-BBE7502CEFB5}" type="sibTrans" cxnId="{A8D516A2-F0EE-4DB6-9CFF-474C2DBD3F19}">
      <dgm:prSet/>
      <dgm:spPr/>
      <dgm:t>
        <a:bodyPr/>
        <a:lstStyle/>
        <a:p>
          <a:endParaRPr lang="pt-BR"/>
        </a:p>
      </dgm:t>
    </dgm:pt>
    <dgm:pt modelId="{12F007F6-51A2-4705-981D-842A82F39DEC}">
      <dgm:prSet phldrT="[Texto]"/>
      <dgm:spPr/>
      <dgm:t>
        <a:bodyPr/>
        <a:lstStyle/>
        <a:p>
          <a:r>
            <a:rPr lang="pt-BR" dirty="0"/>
            <a:t>RNN</a:t>
          </a:r>
        </a:p>
      </dgm:t>
    </dgm:pt>
    <dgm:pt modelId="{7896CFC0-CAAD-4A08-875A-B29298E4AE47}" type="parTrans" cxnId="{A1D7FE95-BC84-4780-86F1-C9217536A981}">
      <dgm:prSet/>
      <dgm:spPr/>
      <dgm:t>
        <a:bodyPr/>
        <a:lstStyle/>
        <a:p>
          <a:endParaRPr lang="pt-BR"/>
        </a:p>
      </dgm:t>
    </dgm:pt>
    <dgm:pt modelId="{E21EB6E3-8218-4F95-8F08-DE78C6FDC910}" type="sibTrans" cxnId="{A1D7FE95-BC84-4780-86F1-C9217536A981}">
      <dgm:prSet/>
      <dgm:spPr/>
      <dgm:t>
        <a:bodyPr/>
        <a:lstStyle/>
        <a:p>
          <a:endParaRPr lang="pt-BR"/>
        </a:p>
      </dgm:t>
    </dgm:pt>
    <dgm:pt modelId="{5835E7C0-A4E6-49DD-9EEC-0291C1B2734C}">
      <dgm:prSet phldrT="[Texto]"/>
      <dgm:spPr/>
      <dgm:t>
        <a:bodyPr/>
        <a:lstStyle/>
        <a:p>
          <a:r>
            <a:rPr lang="pt-BR" dirty="0"/>
            <a:t>DCNN</a:t>
          </a:r>
        </a:p>
      </dgm:t>
    </dgm:pt>
    <dgm:pt modelId="{DDBB6EB0-4E91-47F6-B95E-A3792D655A83}" type="parTrans" cxnId="{E6996EA9-7A24-4BF9-BB1A-ECC60A4C5FD4}">
      <dgm:prSet/>
      <dgm:spPr/>
      <dgm:t>
        <a:bodyPr/>
        <a:lstStyle/>
        <a:p>
          <a:endParaRPr lang="pt-BR"/>
        </a:p>
      </dgm:t>
    </dgm:pt>
    <dgm:pt modelId="{61117303-0CAB-47B4-A431-FC55AE1BDAAB}" type="sibTrans" cxnId="{E6996EA9-7A24-4BF9-BB1A-ECC60A4C5FD4}">
      <dgm:prSet/>
      <dgm:spPr/>
      <dgm:t>
        <a:bodyPr/>
        <a:lstStyle/>
        <a:p>
          <a:endParaRPr lang="pt-BR"/>
        </a:p>
      </dgm:t>
    </dgm:pt>
    <dgm:pt modelId="{2A7D78D3-A770-4B43-BC0C-91F572DF31EF}">
      <dgm:prSet phldrT="[Texto]"/>
      <dgm:spPr/>
      <dgm:t>
        <a:bodyPr/>
        <a:lstStyle/>
        <a:p>
          <a:r>
            <a:rPr lang="pt-BR" dirty="0"/>
            <a:t>GAN</a:t>
          </a:r>
        </a:p>
      </dgm:t>
    </dgm:pt>
    <dgm:pt modelId="{5CF3C983-25DF-4AFA-9229-79A31150B411}" type="parTrans" cxnId="{72EF10E0-ECD3-4F00-A3F8-35BDD79FAB59}">
      <dgm:prSet/>
      <dgm:spPr/>
      <dgm:t>
        <a:bodyPr/>
        <a:lstStyle/>
        <a:p>
          <a:endParaRPr lang="pt-BR"/>
        </a:p>
      </dgm:t>
    </dgm:pt>
    <dgm:pt modelId="{AC722DF4-51CC-48A7-8111-5BA3A20C9AEC}" type="sibTrans" cxnId="{72EF10E0-ECD3-4F00-A3F8-35BDD79FAB59}">
      <dgm:prSet/>
      <dgm:spPr/>
      <dgm:t>
        <a:bodyPr/>
        <a:lstStyle/>
        <a:p>
          <a:endParaRPr lang="pt-BR"/>
        </a:p>
      </dgm:t>
    </dgm:pt>
    <dgm:pt modelId="{0E04773A-940B-4434-A130-5C8F8641EE65}" type="pres">
      <dgm:prSet presAssocID="{BD5E337F-E424-4AE0-802D-3731C91CC198}" presName="Name0" presStyleCnt="0">
        <dgm:presLayoutVars>
          <dgm:chPref val="1"/>
          <dgm:dir/>
          <dgm:animOne val="branch"/>
          <dgm:animLvl val="lvl"/>
          <dgm:resizeHandles/>
        </dgm:presLayoutVars>
      </dgm:prSet>
      <dgm:spPr/>
    </dgm:pt>
    <dgm:pt modelId="{2C517651-CCAD-4F98-AF0A-753ECAADB545}" type="pres">
      <dgm:prSet presAssocID="{5FF5A1EB-A2CD-4A53-BE2B-3C419394BB2F}" presName="vertOne" presStyleCnt="0"/>
      <dgm:spPr/>
    </dgm:pt>
    <dgm:pt modelId="{110D06E1-3B78-4205-8AE1-53E11B15DA93}" type="pres">
      <dgm:prSet presAssocID="{5FF5A1EB-A2CD-4A53-BE2B-3C419394BB2F}" presName="txOne" presStyleLbl="node0" presStyleIdx="0" presStyleCnt="1">
        <dgm:presLayoutVars>
          <dgm:chPref val="3"/>
        </dgm:presLayoutVars>
      </dgm:prSet>
      <dgm:spPr/>
    </dgm:pt>
    <dgm:pt modelId="{662F6B20-10B5-46E7-B7E1-B21B8AD80A32}" type="pres">
      <dgm:prSet presAssocID="{5FF5A1EB-A2CD-4A53-BE2B-3C419394BB2F}" presName="parTransOne" presStyleCnt="0"/>
      <dgm:spPr/>
    </dgm:pt>
    <dgm:pt modelId="{1A28B7BE-6F63-49C1-8623-50D2713DDD51}" type="pres">
      <dgm:prSet presAssocID="{5FF5A1EB-A2CD-4A53-BE2B-3C419394BB2F}" presName="horzOne" presStyleCnt="0"/>
      <dgm:spPr/>
    </dgm:pt>
    <dgm:pt modelId="{FF5A449E-FAE2-4E8C-B9A6-C27B4CEE8225}" type="pres">
      <dgm:prSet presAssocID="{69A71A5B-D61F-40D2-87D1-B015E0AFDF82}" presName="vertTwo" presStyleCnt="0"/>
      <dgm:spPr/>
    </dgm:pt>
    <dgm:pt modelId="{1EF25CB1-0ADE-4C9C-9AFA-0BBD92F69D91}" type="pres">
      <dgm:prSet presAssocID="{69A71A5B-D61F-40D2-87D1-B015E0AFDF82}" presName="txTwo" presStyleLbl="node2" presStyleIdx="0" presStyleCnt="3">
        <dgm:presLayoutVars>
          <dgm:chPref val="3"/>
        </dgm:presLayoutVars>
      </dgm:prSet>
      <dgm:spPr/>
    </dgm:pt>
    <dgm:pt modelId="{177E5672-B5F6-49F9-BABA-7F10C4D74459}" type="pres">
      <dgm:prSet presAssocID="{69A71A5B-D61F-40D2-87D1-B015E0AFDF82}" presName="parTransTwo" presStyleCnt="0"/>
      <dgm:spPr/>
    </dgm:pt>
    <dgm:pt modelId="{E9398A57-3A38-495F-903E-5C56BBE43D64}" type="pres">
      <dgm:prSet presAssocID="{69A71A5B-D61F-40D2-87D1-B015E0AFDF82}" presName="horzTwo" presStyleCnt="0"/>
      <dgm:spPr/>
    </dgm:pt>
    <dgm:pt modelId="{FA198463-C738-4261-9640-13E8915EC547}" type="pres">
      <dgm:prSet presAssocID="{334274AB-C920-410D-9D44-F8F5D2260595}" presName="vertThree" presStyleCnt="0"/>
      <dgm:spPr/>
    </dgm:pt>
    <dgm:pt modelId="{8E146D7D-82A3-4C03-AB59-411B9306BD19}" type="pres">
      <dgm:prSet presAssocID="{334274AB-C920-410D-9D44-F8F5D2260595}" presName="txThree" presStyleLbl="node3" presStyleIdx="0" presStyleCnt="8">
        <dgm:presLayoutVars>
          <dgm:chPref val="3"/>
        </dgm:presLayoutVars>
      </dgm:prSet>
      <dgm:spPr/>
    </dgm:pt>
    <dgm:pt modelId="{9A6488A7-3AC8-4857-970C-7EB06D1097E1}" type="pres">
      <dgm:prSet presAssocID="{334274AB-C920-410D-9D44-F8F5D2260595}" presName="horzThree" presStyleCnt="0"/>
      <dgm:spPr/>
    </dgm:pt>
    <dgm:pt modelId="{6F5BDB43-DC5F-417D-904E-D5E83215BF9D}" type="pres">
      <dgm:prSet presAssocID="{7B98985D-75B9-4377-8C39-B39DAE5C7C97}" presName="sibSpaceThree" presStyleCnt="0"/>
      <dgm:spPr/>
    </dgm:pt>
    <dgm:pt modelId="{2995BB5D-E81C-4793-8E1B-05D9EA710F31}" type="pres">
      <dgm:prSet presAssocID="{F250F876-46AE-429E-86A1-04FC5FBA54D1}" presName="vertThree" presStyleCnt="0"/>
      <dgm:spPr/>
    </dgm:pt>
    <dgm:pt modelId="{76A7F47F-1627-458A-BD2D-FE4FC80A604E}" type="pres">
      <dgm:prSet presAssocID="{F250F876-46AE-429E-86A1-04FC5FBA54D1}" presName="txThree" presStyleLbl="node3" presStyleIdx="1" presStyleCnt="8">
        <dgm:presLayoutVars>
          <dgm:chPref val="3"/>
        </dgm:presLayoutVars>
      </dgm:prSet>
      <dgm:spPr/>
    </dgm:pt>
    <dgm:pt modelId="{E5A5B226-8A25-4D07-AFDC-09CD091C4756}" type="pres">
      <dgm:prSet presAssocID="{F250F876-46AE-429E-86A1-04FC5FBA54D1}" presName="horzThree" presStyleCnt="0"/>
      <dgm:spPr/>
    </dgm:pt>
    <dgm:pt modelId="{E6BC5601-45EC-4AA0-9B69-79F6FB1BE17A}" type="pres">
      <dgm:prSet presAssocID="{228A3315-569B-4330-8396-13A67B7C2CD9}" presName="sibSpaceThree" presStyleCnt="0"/>
      <dgm:spPr/>
    </dgm:pt>
    <dgm:pt modelId="{5FCE377D-CA4C-4DD0-A46A-58EF65AFCAE1}" type="pres">
      <dgm:prSet presAssocID="{66D929E8-12C8-45FA-9DB8-D84EEBD16FBD}" presName="vertThree" presStyleCnt="0"/>
      <dgm:spPr/>
    </dgm:pt>
    <dgm:pt modelId="{54A30A0F-6FE1-4EB6-A92B-23C10E3D1A3E}" type="pres">
      <dgm:prSet presAssocID="{66D929E8-12C8-45FA-9DB8-D84EEBD16FBD}" presName="txThree" presStyleLbl="node3" presStyleIdx="2" presStyleCnt="8">
        <dgm:presLayoutVars>
          <dgm:chPref val="3"/>
        </dgm:presLayoutVars>
      </dgm:prSet>
      <dgm:spPr/>
    </dgm:pt>
    <dgm:pt modelId="{8ED0928F-B67B-47D7-ADEB-1053618384ED}" type="pres">
      <dgm:prSet presAssocID="{66D929E8-12C8-45FA-9DB8-D84EEBD16FBD}" presName="horzThree" presStyleCnt="0"/>
      <dgm:spPr/>
    </dgm:pt>
    <dgm:pt modelId="{84F31DF0-4470-48C6-AA38-143C66470CFF}" type="pres">
      <dgm:prSet presAssocID="{4EB5A714-27E4-4B83-A671-B85BA0FB594A}" presName="sibSpaceTwo" presStyleCnt="0"/>
      <dgm:spPr/>
    </dgm:pt>
    <dgm:pt modelId="{9050DC3A-2EF6-4DCF-84E1-3DBBAB0CABBB}" type="pres">
      <dgm:prSet presAssocID="{A9F4A351-5C42-47E4-8880-CCD1927C08FF}" presName="vertTwo" presStyleCnt="0"/>
      <dgm:spPr/>
    </dgm:pt>
    <dgm:pt modelId="{A31507F0-54FD-4A2A-A080-594ED96CEC7A}" type="pres">
      <dgm:prSet presAssocID="{A9F4A351-5C42-47E4-8880-CCD1927C08FF}" presName="txTwo" presStyleLbl="node2" presStyleIdx="1" presStyleCnt="3">
        <dgm:presLayoutVars>
          <dgm:chPref val="3"/>
        </dgm:presLayoutVars>
      </dgm:prSet>
      <dgm:spPr/>
    </dgm:pt>
    <dgm:pt modelId="{362D0F0B-57AD-41BB-B13B-3D73CD68A92A}" type="pres">
      <dgm:prSet presAssocID="{A9F4A351-5C42-47E4-8880-CCD1927C08FF}" presName="parTransTwo" presStyleCnt="0"/>
      <dgm:spPr/>
    </dgm:pt>
    <dgm:pt modelId="{F7D46637-B218-4D96-AEFF-C83B44F2DBCF}" type="pres">
      <dgm:prSet presAssocID="{A9F4A351-5C42-47E4-8880-CCD1927C08FF}" presName="horzTwo" presStyleCnt="0"/>
      <dgm:spPr/>
    </dgm:pt>
    <dgm:pt modelId="{07F57159-5725-4861-87DC-565730082D38}" type="pres">
      <dgm:prSet presAssocID="{4CE55298-4B6F-4CA3-8504-3558E89E1A17}" presName="vertThree" presStyleCnt="0"/>
      <dgm:spPr/>
    </dgm:pt>
    <dgm:pt modelId="{88AC8910-F006-4EF5-8726-D9B5877DE1B4}" type="pres">
      <dgm:prSet presAssocID="{4CE55298-4B6F-4CA3-8504-3558E89E1A17}" presName="txThree" presStyleLbl="node3" presStyleIdx="3" presStyleCnt="8">
        <dgm:presLayoutVars>
          <dgm:chPref val="3"/>
        </dgm:presLayoutVars>
      </dgm:prSet>
      <dgm:spPr/>
    </dgm:pt>
    <dgm:pt modelId="{00312960-2D7D-4A1E-B74A-F3A092FAF25E}" type="pres">
      <dgm:prSet presAssocID="{4CE55298-4B6F-4CA3-8504-3558E89E1A17}" presName="parTransThree" presStyleCnt="0"/>
      <dgm:spPr/>
    </dgm:pt>
    <dgm:pt modelId="{0ED9AD99-3644-423C-968D-51FF9756C7AC}" type="pres">
      <dgm:prSet presAssocID="{4CE55298-4B6F-4CA3-8504-3558E89E1A17}" presName="horzThree" presStyleCnt="0"/>
      <dgm:spPr/>
    </dgm:pt>
    <dgm:pt modelId="{AB606E43-7881-40EC-870B-116A4192DB2A}" type="pres">
      <dgm:prSet presAssocID="{AD377BA3-4AD7-424D-9270-BD430DF6E3C9}" presName="vertFour" presStyleCnt="0">
        <dgm:presLayoutVars>
          <dgm:chPref val="3"/>
        </dgm:presLayoutVars>
      </dgm:prSet>
      <dgm:spPr/>
    </dgm:pt>
    <dgm:pt modelId="{FDD729BA-A9E6-4F91-83B0-953F88858102}" type="pres">
      <dgm:prSet presAssocID="{AD377BA3-4AD7-424D-9270-BD430DF6E3C9}" presName="txFour" presStyleLbl="node4" presStyleIdx="0" presStyleCnt="4">
        <dgm:presLayoutVars>
          <dgm:chPref val="3"/>
        </dgm:presLayoutVars>
      </dgm:prSet>
      <dgm:spPr/>
    </dgm:pt>
    <dgm:pt modelId="{76059C18-DBD9-4A4A-BD1A-BFB6F7529733}" type="pres">
      <dgm:prSet presAssocID="{AD377BA3-4AD7-424D-9270-BD430DF6E3C9}" presName="horzFour" presStyleCnt="0"/>
      <dgm:spPr/>
    </dgm:pt>
    <dgm:pt modelId="{6491C9A1-2DEA-452A-8890-B0CA54538DFD}" type="pres">
      <dgm:prSet presAssocID="{598FD213-A58B-4F5D-B180-3DC12B0B29BB}" presName="sibSpaceFour" presStyleCnt="0"/>
      <dgm:spPr/>
    </dgm:pt>
    <dgm:pt modelId="{1B3B7116-88C1-4AFE-B65C-DBB6C420651F}" type="pres">
      <dgm:prSet presAssocID="{33AED9D7-1F4E-4F46-84DE-ED57B5D1D8F3}" presName="vertFour" presStyleCnt="0">
        <dgm:presLayoutVars>
          <dgm:chPref val="3"/>
        </dgm:presLayoutVars>
      </dgm:prSet>
      <dgm:spPr/>
    </dgm:pt>
    <dgm:pt modelId="{2625CCDE-6050-4922-9E93-7471F1ECABD1}" type="pres">
      <dgm:prSet presAssocID="{33AED9D7-1F4E-4F46-84DE-ED57B5D1D8F3}" presName="txFour" presStyleLbl="node4" presStyleIdx="1" presStyleCnt="4">
        <dgm:presLayoutVars>
          <dgm:chPref val="3"/>
        </dgm:presLayoutVars>
      </dgm:prSet>
      <dgm:spPr/>
    </dgm:pt>
    <dgm:pt modelId="{02FC847D-4C3B-4AC4-814A-51CFF6784BD0}" type="pres">
      <dgm:prSet presAssocID="{33AED9D7-1F4E-4F46-84DE-ED57B5D1D8F3}" presName="horzFour" presStyleCnt="0"/>
      <dgm:spPr/>
    </dgm:pt>
    <dgm:pt modelId="{E64CA92B-2F73-42C0-91ED-A291767D94DF}" type="pres">
      <dgm:prSet presAssocID="{6D1D9182-1DEE-4234-BFE3-45B57C84DA8C}" presName="sibSpaceThree" presStyleCnt="0"/>
      <dgm:spPr/>
    </dgm:pt>
    <dgm:pt modelId="{A312B98F-70A7-416D-97DE-46A6666B7587}" type="pres">
      <dgm:prSet presAssocID="{881A4B85-D0DB-474A-A095-B9318AF2AB12}" presName="vertThree" presStyleCnt="0"/>
      <dgm:spPr/>
    </dgm:pt>
    <dgm:pt modelId="{9A68A7CC-72F7-4F4A-9562-A007A8D4DA2E}" type="pres">
      <dgm:prSet presAssocID="{881A4B85-D0DB-474A-A095-B9318AF2AB12}" presName="txThree" presStyleLbl="node3" presStyleIdx="4" presStyleCnt="8">
        <dgm:presLayoutVars>
          <dgm:chPref val="3"/>
        </dgm:presLayoutVars>
      </dgm:prSet>
      <dgm:spPr/>
    </dgm:pt>
    <dgm:pt modelId="{4D2B248D-DA00-48B4-964D-ACA673709B18}" type="pres">
      <dgm:prSet presAssocID="{881A4B85-D0DB-474A-A095-B9318AF2AB12}" presName="parTransThree" presStyleCnt="0"/>
      <dgm:spPr/>
    </dgm:pt>
    <dgm:pt modelId="{6FF6097B-BED8-4F30-A534-6B86F8512F1A}" type="pres">
      <dgm:prSet presAssocID="{881A4B85-D0DB-474A-A095-B9318AF2AB12}" presName="horzThree" presStyleCnt="0"/>
      <dgm:spPr/>
    </dgm:pt>
    <dgm:pt modelId="{0357A104-848E-4CE6-9D2C-88FDAB77F4E0}" type="pres">
      <dgm:prSet presAssocID="{CF726E48-3F17-4B7C-AF39-33798E859941}" presName="vertFour" presStyleCnt="0">
        <dgm:presLayoutVars>
          <dgm:chPref val="3"/>
        </dgm:presLayoutVars>
      </dgm:prSet>
      <dgm:spPr/>
    </dgm:pt>
    <dgm:pt modelId="{76A8D5E5-0E4C-425C-B4B0-3396E4FE45CA}" type="pres">
      <dgm:prSet presAssocID="{CF726E48-3F17-4B7C-AF39-33798E859941}" presName="txFour" presStyleLbl="node4" presStyleIdx="2" presStyleCnt="4">
        <dgm:presLayoutVars>
          <dgm:chPref val="3"/>
        </dgm:presLayoutVars>
      </dgm:prSet>
      <dgm:spPr/>
    </dgm:pt>
    <dgm:pt modelId="{E30C7314-DF5A-43A3-9B79-EE26FB055CA6}" type="pres">
      <dgm:prSet presAssocID="{CF726E48-3F17-4B7C-AF39-33798E859941}" presName="horzFour" presStyleCnt="0"/>
      <dgm:spPr/>
    </dgm:pt>
    <dgm:pt modelId="{5BC403AA-051A-40D0-9E92-D068AFC66B43}" type="pres">
      <dgm:prSet presAssocID="{6D114CAF-0D17-47FB-8670-632729BF23E2}" presName="sibSpaceFour" presStyleCnt="0"/>
      <dgm:spPr/>
    </dgm:pt>
    <dgm:pt modelId="{16C6D086-F9A9-42C1-815A-85625859120A}" type="pres">
      <dgm:prSet presAssocID="{71B79201-0BAE-49F4-BDDE-D9294752418E}" presName="vertFour" presStyleCnt="0">
        <dgm:presLayoutVars>
          <dgm:chPref val="3"/>
        </dgm:presLayoutVars>
      </dgm:prSet>
      <dgm:spPr/>
    </dgm:pt>
    <dgm:pt modelId="{60663E9F-D20D-4CE5-8348-A5704D5AADD4}" type="pres">
      <dgm:prSet presAssocID="{71B79201-0BAE-49F4-BDDE-D9294752418E}" presName="txFour" presStyleLbl="node4" presStyleIdx="3" presStyleCnt="4">
        <dgm:presLayoutVars>
          <dgm:chPref val="3"/>
        </dgm:presLayoutVars>
      </dgm:prSet>
      <dgm:spPr/>
    </dgm:pt>
    <dgm:pt modelId="{BE8EE949-94F7-4966-955F-07B3EAFC9A67}" type="pres">
      <dgm:prSet presAssocID="{71B79201-0BAE-49F4-BDDE-D9294752418E}" presName="horzFour" presStyleCnt="0"/>
      <dgm:spPr/>
    </dgm:pt>
    <dgm:pt modelId="{765890AC-165F-48AC-808C-4EB48C130DFC}" type="pres">
      <dgm:prSet presAssocID="{A65A0F34-7002-4988-BF55-836066789A50}" presName="sibSpaceTwo" presStyleCnt="0"/>
      <dgm:spPr/>
    </dgm:pt>
    <dgm:pt modelId="{36B106E0-857E-434F-A67D-65D868AAFA4F}" type="pres">
      <dgm:prSet presAssocID="{7F7BAD82-36FC-4156-8784-63E9E4A5F09F}" presName="vertTwo" presStyleCnt="0"/>
      <dgm:spPr/>
    </dgm:pt>
    <dgm:pt modelId="{32D9EC30-6C3A-4803-A79A-112DA46E6283}" type="pres">
      <dgm:prSet presAssocID="{7F7BAD82-36FC-4156-8784-63E9E4A5F09F}" presName="txTwo" presStyleLbl="node2" presStyleIdx="2" presStyleCnt="3">
        <dgm:presLayoutVars>
          <dgm:chPref val="3"/>
        </dgm:presLayoutVars>
      </dgm:prSet>
      <dgm:spPr/>
    </dgm:pt>
    <dgm:pt modelId="{D0266969-AD2C-46AA-A23D-12C741B14E84}" type="pres">
      <dgm:prSet presAssocID="{7F7BAD82-36FC-4156-8784-63E9E4A5F09F}" presName="parTransTwo" presStyleCnt="0"/>
      <dgm:spPr/>
    </dgm:pt>
    <dgm:pt modelId="{81ED9472-7F6B-4E73-A502-12145D12875A}" type="pres">
      <dgm:prSet presAssocID="{7F7BAD82-36FC-4156-8784-63E9E4A5F09F}" presName="horzTwo" presStyleCnt="0"/>
      <dgm:spPr/>
    </dgm:pt>
    <dgm:pt modelId="{E0E46116-8743-4F71-803B-AFAC35540A7F}" type="pres">
      <dgm:prSet presAssocID="{12F007F6-51A2-4705-981D-842A82F39DEC}" presName="vertThree" presStyleCnt="0"/>
      <dgm:spPr/>
    </dgm:pt>
    <dgm:pt modelId="{211625DB-3CCE-44DE-BDEF-807B1E5F4953}" type="pres">
      <dgm:prSet presAssocID="{12F007F6-51A2-4705-981D-842A82F39DEC}" presName="txThree" presStyleLbl="node3" presStyleIdx="5" presStyleCnt="8">
        <dgm:presLayoutVars>
          <dgm:chPref val="3"/>
        </dgm:presLayoutVars>
      </dgm:prSet>
      <dgm:spPr/>
    </dgm:pt>
    <dgm:pt modelId="{6BC20683-E376-4494-A35C-AEF320BD4297}" type="pres">
      <dgm:prSet presAssocID="{12F007F6-51A2-4705-981D-842A82F39DEC}" presName="horzThree" presStyleCnt="0"/>
      <dgm:spPr/>
    </dgm:pt>
    <dgm:pt modelId="{4A0F9C72-C036-4191-AC02-F1E1DF3ED323}" type="pres">
      <dgm:prSet presAssocID="{E21EB6E3-8218-4F95-8F08-DE78C6FDC910}" presName="sibSpaceThree" presStyleCnt="0"/>
      <dgm:spPr/>
    </dgm:pt>
    <dgm:pt modelId="{7DA5175B-4C6D-4992-9B2F-6B02BDE250A4}" type="pres">
      <dgm:prSet presAssocID="{5835E7C0-A4E6-49DD-9EEC-0291C1B2734C}" presName="vertThree" presStyleCnt="0"/>
      <dgm:spPr/>
    </dgm:pt>
    <dgm:pt modelId="{3D441F6A-2F43-4DAA-941E-E9CA13E82566}" type="pres">
      <dgm:prSet presAssocID="{5835E7C0-A4E6-49DD-9EEC-0291C1B2734C}" presName="txThree" presStyleLbl="node3" presStyleIdx="6" presStyleCnt="8">
        <dgm:presLayoutVars>
          <dgm:chPref val="3"/>
        </dgm:presLayoutVars>
      </dgm:prSet>
      <dgm:spPr/>
    </dgm:pt>
    <dgm:pt modelId="{8967522C-660E-4D67-8713-64208D03159D}" type="pres">
      <dgm:prSet presAssocID="{5835E7C0-A4E6-49DD-9EEC-0291C1B2734C}" presName="horzThree" presStyleCnt="0"/>
      <dgm:spPr/>
    </dgm:pt>
    <dgm:pt modelId="{ABE7E25B-0739-4D55-B164-6F7C2562FDD8}" type="pres">
      <dgm:prSet presAssocID="{61117303-0CAB-47B4-A431-FC55AE1BDAAB}" presName="sibSpaceThree" presStyleCnt="0"/>
      <dgm:spPr/>
    </dgm:pt>
    <dgm:pt modelId="{94D2B0AD-037C-41EA-AE29-FD52F8CA9893}" type="pres">
      <dgm:prSet presAssocID="{2A7D78D3-A770-4B43-BC0C-91F572DF31EF}" presName="vertThree" presStyleCnt="0"/>
      <dgm:spPr/>
    </dgm:pt>
    <dgm:pt modelId="{5CFC04F1-756D-443F-AC6F-1B43930E30E2}" type="pres">
      <dgm:prSet presAssocID="{2A7D78D3-A770-4B43-BC0C-91F572DF31EF}" presName="txThree" presStyleLbl="node3" presStyleIdx="7" presStyleCnt="8">
        <dgm:presLayoutVars>
          <dgm:chPref val="3"/>
        </dgm:presLayoutVars>
      </dgm:prSet>
      <dgm:spPr/>
    </dgm:pt>
    <dgm:pt modelId="{F4295431-7252-4D8F-AD3C-24C26CBC619A}" type="pres">
      <dgm:prSet presAssocID="{2A7D78D3-A770-4B43-BC0C-91F572DF31EF}" presName="horzThree" presStyleCnt="0"/>
      <dgm:spPr/>
    </dgm:pt>
  </dgm:ptLst>
  <dgm:cxnLst>
    <dgm:cxn modelId="{11FF3C0B-F6B4-405C-B467-FD94BCE19370}" type="presOf" srcId="{F250F876-46AE-429E-86A1-04FC5FBA54D1}" destId="{76A7F47F-1627-458A-BD2D-FE4FC80A604E}" srcOrd="0" destOrd="0" presId="urn:microsoft.com/office/officeart/2005/8/layout/hierarchy4"/>
    <dgm:cxn modelId="{E3D7C80C-B8DE-429D-8D73-B324FAF06A7F}" type="presOf" srcId="{71B79201-0BAE-49F4-BDDE-D9294752418E}" destId="{60663E9F-D20D-4CE5-8348-A5704D5AADD4}" srcOrd="0" destOrd="0" presId="urn:microsoft.com/office/officeart/2005/8/layout/hierarchy4"/>
    <dgm:cxn modelId="{FC6E9F10-D1BD-49AB-A700-0BD48817BEF9}" type="presOf" srcId="{33AED9D7-1F4E-4F46-84DE-ED57B5D1D8F3}" destId="{2625CCDE-6050-4922-9E93-7471F1ECABD1}" srcOrd="0" destOrd="0" presId="urn:microsoft.com/office/officeart/2005/8/layout/hierarchy4"/>
    <dgm:cxn modelId="{91E97512-F39A-4072-B657-0DA48A2E20AF}" srcId="{4CE55298-4B6F-4CA3-8504-3558E89E1A17}" destId="{33AED9D7-1F4E-4F46-84DE-ED57B5D1D8F3}" srcOrd="1" destOrd="0" parTransId="{9E25EE81-E366-4B93-80BD-201696B83F2F}" sibTransId="{438F0774-02C1-4B0A-8EB0-D6DAECC854DF}"/>
    <dgm:cxn modelId="{882CA61A-64D7-4EC9-A7C9-949F601DCAE0}" type="presOf" srcId="{66D929E8-12C8-45FA-9DB8-D84EEBD16FBD}" destId="{54A30A0F-6FE1-4EB6-A92B-23C10E3D1A3E}" srcOrd="0" destOrd="0" presId="urn:microsoft.com/office/officeart/2005/8/layout/hierarchy4"/>
    <dgm:cxn modelId="{CB325C1D-565C-4C83-A23F-053390032629}" type="presOf" srcId="{69A71A5B-D61F-40D2-87D1-B015E0AFDF82}" destId="{1EF25CB1-0ADE-4C9C-9AFA-0BBD92F69D91}" srcOrd="0" destOrd="0" presId="urn:microsoft.com/office/officeart/2005/8/layout/hierarchy4"/>
    <dgm:cxn modelId="{79E1741D-445F-4DD9-A369-1E72113AE7C5}" type="presOf" srcId="{2A7D78D3-A770-4B43-BC0C-91F572DF31EF}" destId="{5CFC04F1-756D-443F-AC6F-1B43930E30E2}" srcOrd="0" destOrd="0" presId="urn:microsoft.com/office/officeart/2005/8/layout/hierarchy4"/>
    <dgm:cxn modelId="{4F64A61D-2B46-411F-AF8D-A7D071F55823}" type="presOf" srcId="{12F007F6-51A2-4705-981D-842A82F39DEC}" destId="{211625DB-3CCE-44DE-BDEF-807B1E5F4953}" srcOrd="0" destOrd="0" presId="urn:microsoft.com/office/officeart/2005/8/layout/hierarchy4"/>
    <dgm:cxn modelId="{94D31065-0F92-4160-BF6D-B4DAFBE82C35}" srcId="{5FF5A1EB-A2CD-4A53-BE2B-3C419394BB2F}" destId="{69A71A5B-D61F-40D2-87D1-B015E0AFDF82}" srcOrd="0" destOrd="0" parTransId="{B2C99E92-1E63-421A-B183-96C57052A426}" sibTransId="{4EB5A714-27E4-4B83-A671-B85BA0FB594A}"/>
    <dgm:cxn modelId="{35E32945-1726-4826-AF36-FFB11B2ACA19}" srcId="{69A71A5B-D61F-40D2-87D1-B015E0AFDF82}" destId="{334274AB-C920-410D-9D44-F8F5D2260595}" srcOrd="0" destOrd="0" parTransId="{B34C6349-B150-42C2-A199-A4FE9D2CAF29}" sibTransId="{7B98985D-75B9-4377-8C39-B39DAE5C7C97}"/>
    <dgm:cxn modelId="{B0116265-583E-4C5B-9763-1625AF9F7150}" srcId="{4CE55298-4B6F-4CA3-8504-3558E89E1A17}" destId="{AD377BA3-4AD7-424D-9270-BD430DF6E3C9}" srcOrd="0" destOrd="0" parTransId="{85B0A70C-7443-40A8-AE7A-4369AA822A9F}" sibTransId="{598FD213-A58B-4F5D-B180-3DC12B0B29BB}"/>
    <dgm:cxn modelId="{F565F345-7749-4FD9-B0AC-B4370FC1F5DF}" srcId="{881A4B85-D0DB-474A-A095-B9318AF2AB12}" destId="{71B79201-0BAE-49F4-BDDE-D9294752418E}" srcOrd="1" destOrd="0" parTransId="{979A3BEC-0F0D-4C37-8729-5405471F37CA}" sibTransId="{6FB5384F-EE44-406A-A852-6AA23E405E50}"/>
    <dgm:cxn modelId="{A4417070-F349-472A-A111-759E525FE34B}" srcId="{A9F4A351-5C42-47E4-8880-CCD1927C08FF}" destId="{4CE55298-4B6F-4CA3-8504-3558E89E1A17}" srcOrd="0" destOrd="0" parTransId="{B194E04F-51B6-4214-B5F4-3B072FC8AE85}" sibTransId="{6D1D9182-1DEE-4234-BFE3-45B57C84DA8C}"/>
    <dgm:cxn modelId="{D125D271-5268-4B6F-9494-A09BDFB5FBFB}" type="presOf" srcId="{A9F4A351-5C42-47E4-8880-CCD1927C08FF}" destId="{A31507F0-54FD-4A2A-A080-594ED96CEC7A}" srcOrd="0" destOrd="0" presId="urn:microsoft.com/office/officeart/2005/8/layout/hierarchy4"/>
    <dgm:cxn modelId="{31077A55-89C7-4E5F-AF5D-79A1E593473D}" srcId="{A9F4A351-5C42-47E4-8880-CCD1927C08FF}" destId="{881A4B85-D0DB-474A-A095-B9318AF2AB12}" srcOrd="1" destOrd="0" parTransId="{C33224EE-FF38-4805-BB5F-5971F5BEAD33}" sibTransId="{02572B83-EF3B-4088-B40B-C1C5F62A5BD6}"/>
    <dgm:cxn modelId="{C0374B83-ADD3-41F3-B4ED-ED634B171D13}" type="presOf" srcId="{334274AB-C920-410D-9D44-F8F5D2260595}" destId="{8E146D7D-82A3-4C03-AB59-411B9306BD19}" srcOrd="0" destOrd="0" presId="urn:microsoft.com/office/officeart/2005/8/layout/hierarchy4"/>
    <dgm:cxn modelId="{B9701286-4EE5-40DE-AAC2-BDAF81C42A44}" type="presOf" srcId="{BD5E337F-E424-4AE0-802D-3731C91CC198}" destId="{0E04773A-940B-4434-A130-5C8F8641EE65}" srcOrd="0" destOrd="0" presId="urn:microsoft.com/office/officeart/2005/8/layout/hierarchy4"/>
    <dgm:cxn modelId="{A17DE08D-31D3-4AB5-9F96-873630904486}" type="presOf" srcId="{7F7BAD82-36FC-4156-8784-63E9E4A5F09F}" destId="{32D9EC30-6C3A-4803-A79A-112DA46E6283}" srcOrd="0" destOrd="0" presId="urn:microsoft.com/office/officeart/2005/8/layout/hierarchy4"/>
    <dgm:cxn modelId="{9FBC3395-9881-4DF4-866F-C6948FD916AF}" type="presOf" srcId="{AD377BA3-4AD7-424D-9270-BD430DF6E3C9}" destId="{FDD729BA-A9E6-4F91-83B0-953F88858102}" srcOrd="0" destOrd="0" presId="urn:microsoft.com/office/officeart/2005/8/layout/hierarchy4"/>
    <dgm:cxn modelId="{A1D7FE95-BC84-4780-86F1-C9217536A981}" srcId="{7F7BAD82-36FC-4156-8784-63E9E4A5F09F}" destId="{12F007F6-51A2-4705-981D-842A82F39DEC}" srcOrd="0" destOrd="0" parTransId="{7896CFC0-CAAD-4A08-875A-B29298E4AE47}" sibTransId="{E21EB6E3-8218-4F95-8F08-DE78C6FDC910}"/>
    <dgm:cxn modelId="{347ECF9A-F68B-4A1E-BB9A-1EB1AAC83352}" srcId="{881A4B85-D0DB-474A-A095-B9318AF2AB12}" destId="{CF726E48-3F17-4B7C-AF39-33798E859941}" srcOrd="0" destOrd="0" parTransId="{6D18DF39-8768-4AA4-8B35-E519D9FD8E80}" sibTransId="{6D114CAF-0D17-47FB-8670-632729BF23E2}"/>
    <dgm:cxn modelId="{8D27A4A0-20B5-45AF-A568-DEC4D468C257}" type="presOf" srcId="{CF726E48-3F17-4B7C-AF39-33798E859941}" destId="{76A8D5E5-0E4C-425C-B4B0-3396E4FE45CA}" srcOrd="0" destOrd="0" presId="urn:microsoft.com/office/officeart/2005/8/layout/hierarchy4"/>
    <dgm:cxn modelId="{A8D516A2-F0EE-4DB6-9CFF-474C2DBD3F19}" srcId="{5FF5A1EB-A2CD-4A53-BE2B-3C419394BB2F}" destId="{7F7BAD82-36FC-4156-8784-63E9E4A5F09F}" srcOrd="2" destOrd="0" parTransId="{4847F766-1733-4426-8671-5496E99E0F2B}" sibTransId="{ACEEFC89-0818-4691-AEF7-BBE7502CEFB5}"/>
    <dgm:cxn modelId="{E6996EA9-7A24-4BF9-BB1A-ECC60A4C5FD4}" srcId="{7F7BAD82-36FC-4156-8784-63E9E4A5F09F}" destId="{5835E7C0-A4E6-49DD-9EEC-0291C1B2734C}" srcOrd="1" destOrd="0" parTransId="{DDBB6EB0-4E91-47F6-B95E-A3792D655A83}" sibTransId="{61117303-0CAB-47B4-A431-FC55AE1BDAAB}"/>
    <dgm:cxn modelId="{FD85CFB3-6DD2-486B-A6F8-E4978EF73ED4}" srcId="{69A71A5B-D61F-40D2-87D1-B015E0AFDF82}" destId="{F250F876-46AE-429E-86A1-04FC5FBA54D1}" srcOrd="1" destOrd="0" parTransId="{9D76094A-84B3-4343-A8F8-88A95C603628}" sibTransId="{228A3315-569B-4330-8396-13A67B7C2CD9}"/>
    <dgm:cxn modelId="{60C2D5C9-D62F-46D9-B05C-E4A1D0B83437}" srcId="{5FF5A1EB-A2CD-4A53-BE2B-3C419394BB2F}" destId="{A9F4A351-5C42-47E4-8880-CCD1927C08FF}" srcOrd="1" destOrd="0" parTransId="{61E055A2-72F0-4C8F-AD28-4D9404BC2545}" sibTransId="{A65A0F34-7002-4988-BF55-836066789A50}"/>
    <dgm:cxn modelId="{D266BBCF-D5F2-4AF1-86D8-07AC331AC70B}" type="presOf" srcId="{5FF5A1EB-A2CD-4A53-BE2B-3C419394BB2F}" destId="{110D06E1-3B78-4205-8AE1-53E11B15DA93}" srcOrd="0" destOrd="0" presId="urn:microsoft.com/office/officeart/2005/8/layout/hierarchy4"/>
    <dgm:cxn modelId="{72EF10E0-ECD3-4F00-A3F8-35BDD79FAB59}" srcId="{7F7BAD82-36FC-4156-8784-63E9E4A5F09F}" destId="{2A7D78D3-A770-4B43-BC0C-91F572DF31EF}" srcOrd="2" destOrd="0" parTransId="{5CF3C983-25DF-4AFA-9229-79A31150B411}" sibTransId="{AC722DF4-51CC-48A7-8111-5BA3A20C9AEC}"/>
    <dgm:cxn modelId="{1F5AFFE0-47F3-4400-A2C5-28A7CF447363}" type="presOf" srcId="{5835E7C0-A4E6-49DD-9EEC-0291C1B2734C}" destId="{3D441F6A-2F43-4DAA-941E-E9CA13E82566}" srcOrd="0" destOrd="0" presId="urn:microsoft.com/office/officeart/2005/8/layout/hierarchy4"/>
    <dgm:cxn modelId="{74F825E1-BC15-4671-961E-EB5A7D519D3E}" type="presOf" srcId="{881A4B85-D0DB-474A-A095-B9318AF2AB12}" destId="{9A68A7CC-72F7-4F4A-9562-A007A8D4DA2E}" srcOrd="0" destOrd="0" presId="urn:microsoft.com/office/officeart/2005/8/layout/hierarchy4"/>
    <dgm:cxn modelId="{48A494E3-45C7-483D-B8A4-4E56558E6946}" srcId="{69A71A5B-D61F-40D2-87D1-B015E0AFDF82}" destId="{66D929E8-12C8-45FA-9DB8-D84EEBD16FBD}" srcOrd="2" destOrd="0" parTransId="{0F797FE9-0000-474A-BB49-B5F4134143FB}" sibTransId="{ABB0A51B-A850-4DED-8211-A0F1C669691D}"/>
    <dgm:cxn modelId="{2D387FE4-21C0-4818-9526-EA4A6249FD90}" srcId="{BD5E337F-E424-4AE0-802D-3731C91CC198}" destId="{5FF5A1EB-A2CD-4A53-BE2B-3C419394BB2F}" srcOrd="0" destOrd="0" parTransId="{14CA14FD-A593-4165-BD13-50DFC4D047EA}" sibTransId="{BC9A6F74-5162-49FB-BD84-F55679331B7B}"/>
    <dgm:cxn modelId="{5372DFFD-9E87-454A-9066-6B4BB77C57CE}" type="presOf" srcId="{4CE55298-4B6F-4CA3-8504-3558E89E1A17}" destId="{88AC8910-F006-4EF5-8726-D9B5877DE1B4}" srcOrd="0" destOrd="0" presId="urn:microsoft.com/office/officeart/2005/8/layout/hierarchy4"/>
    <dgm:cxn modelId="{ECD63409-A28C-4612-BACC-7A9DB0FFC674}" type="presParOf" srcId="{0E04773A-940B-4434-A130-5C8F8641EE65}" destId="{2C517651-CCAD-4F98-AF0A-753ECAADB545}" srcOrd="0" destOrd="0" presId="urn:microsoft.com/office/officeart/2005/8/layout/hierarchy4"/>
    <dgm:cxn modelId="{CEBDC9F7-2984-4694-A788-45F5FE9A1AF4}" type="presParOf" srcId="{2C517651-CCAD-4F98-AF0A-753ECAADB545}" destId="{110D06E1-3B78-4205-8AE1-53E11B15DA93}" srcOrd="0" destOrd="0" presId="urn:microsoft.com/office/officeart/2005/8/layout/hierarchy4"/>
    <dgm:cxn modelId="{D95E83C0-A5F3-4994-8174-E5071781FD8D}" type="presParOf" srcId="{2C517651-CCAD-4F98-AF0A-753ECAADB545}" destId="{662F6B20-10B5-46E7-B7E1-B21B8AD80A32}" srcOrd="1" destOrd="0" presId="urn:microsoft.com/office/officeart/2005/8/layout/hierarchy4"/>
    <dgm:cxn modelId="{F531387C-6B6F-48BC-B030-310C622E908B}" type="presParOf" srcId="{2C517651-CCAD-4F98-AF0A-753ECAADB545}" destId="{1A28B7BE-6F63-49C1-8623-50D2713DDD51}" srcOrd="2" destOrd="0" presId="urn:microsoft.com/office/officeart/2005/8/layout/hierarchy4"/>
    <dgm:cxn modelId="{FEF59FB8-E034-4A74-8BBD-D5A8BCB60930}" type="presParOf" srcId="{1A28B7BE-6F63-49C1-8623-50D2713DDD51}" destId="{FF5A449E-FAE2-4E8C-B9A6-C27B4CEE8225}" srcOrd="0" destOrd="0" presId="urn:microsoft.com/office/officeart/2005/8/layout/hierarchy4"/>
    <dgm:cxn modelId="{6CA39A88-E63E-4BD0-A2FB-2129DC25F6C0}" type="presParOf" srcId="{FF5A449E-FAE2-4E8C-B9A6-C27B4CEE8225}" destId="{1EF25CB1-0ADE-4C9C-9AFA-0BBD92F69D91}" srcOrd="0" destOrd="0" presId="urn:microsoft.com/office/officeart/2005/8/layout/hierarchy4"/>
    <dgm:cxn modelId="{BD27946C-7F81-46F6-8181-FAE584568D81}" type="presParOf" srcId="{FF5A449E-FAE2-4E8C-B9A6-C27B4CEE8225}" destId="{177E5672-B5F6-49F9-BABA-7F10C4D74459}" srcOrd="1" destOrd="0" presId="urn:microsoft.com/office/officeart/2005/8/layout/hierarchy4"/>
    <dgm:cxn modelId="{CCCFC0F3-0118-40F8-AD32-727CC7495A5F}" type="presParOf" srcId="{FF5A449E-FAE2-4E8C-B9A6-C27B4CEE8225}" destId="{E9398A57-3A38-495F-903E-5C56BBE43D64}" srcOrd="2" destOrd="0" presId="urn:microsoft.com/office/officeart/2005/8/layout/hierarchy4"/>
    <dgm:cxn modelId="{2C3BC731-B6B4-4F0A-A084-F0B40D2F9855}" type="presParOf" srcId="{E9398A57-3A38-495F-903E-5C56BBE43D64}" destId="{FA198463-C738-4261-9640-13E8915EC547}" srcOrd="0" destOrd="0" presId="urn:microsoft.com/office/officeart/2005/8/layout/hierarchy4"/>
    <dgm:cxn modelId="{275A9E42-B0DE-4093-BB1E-2396BE82E96C}" type="presParOf" srcId="{FA198463-C738-4261-9640-13E8915EC547}" destId="{8E146D7D-82A3-4C03-AB59-411B9306BD19}" srcOrd="0" destOrd="0" presId="urn:microsoft.com/office/officeart/2005/8/layout/hierarchy4"/>
    <dgm:cxn modelId="{7BFAE6C4-C332-443E-8641-762EB045CF29}" type="presParOf" srcId="{FA198463-C738-4261-9640-13E8915EC547}" destId="{9A6488A7-3AC8-4857-970C-7EB06D1097E1}" srcOrd="1" destOrd="0" presId="urn:microsoft.com/office/officeart/2005/8/layout/hierarchy4"/>
    <dgm:cxn modelId="{85AC9CFA-827E-4F03-9271-912A667790F6}" type="presParOf" srcId="{E9398A57-3A38-495F-903E-5C56BBE43D64}" destId="{6F5BDB43-DC5F-417D-904E-D5E83215BF9D}" srcOrd="1" destOrd="0" presId="urn:microsoft.com/office/officeart/2005/8/layout/hierarchy4"/>
    <dgm:cxn modelId="{7B47D069-105E-4D5A-B4F2-B9AA63860F2C}" type="presParOf" srcId="{E9398A57-3A38-495F-903E-5C56BBE43D64}" destId="{2995BB5D-E81C-4793-8E1B-05D9EA710F31}" srcOrd="2" destOrd="0" presId="urn:microsoft.com/office/officeart/2005/8/layout/hierarchy4"/>
    <dgm:cxn modelId="{04FDC01E-9D49-4920-BE9C-99D2DF77EAE4}" type="presParOf" srcId="{2995BB5D-E81C-4793-8E1B-05D9EA710F31}" destId="{76A7F47F-1627-458A-BD2D-FE4FC80A604E}" srcOrd="0" destOrd="0" presId="urn:microsoft.com/office/officeart/2005/8/layout/hierarchy4"/>
    <dgm:cxn modelId="{4C14F062-0FF6-44A5-86CE-BA52EDD67C34}" type="presParOf" srcId="{2995BB5D-E81C-4793-8E1B-05D9EA710F31}" destId="{E5A5B226-8A25-4D07-AFDC-09CD091C4756}" srcOrd="1" destOrd="0" presId="urn:microsoft.com/office/officeart/2005/8/layout/hierarchy4"/>
    <dgm:cxn modelId="{FB7D0C26-5B82-46C5-AFDB-9321CA2EB1B2}" type="presParOf" srcId="{E9398A57-3A38-495F-903E-5C56BBE43D64}" destId="{E6BC5601-45EC-4AA0-9B69-79F6FB1BE17A}" srcOrd="3" destOrd="0" presId="urn:microsoft.com/office/officeart/2005/8/layout/hierarchy4"/>
    <dgm:cxn modelId="{E0AB848C-91AA-4FEF-856B-4B8CC630C31A}" type="presParOf" srcId="{E9398A57-3A38-495F-903E-5C56BBE43D64}" destId="{5FCE377D-CA4C-4DD0-A46A-58EF65AFCAE1}" srcOrd="4" destOrd="0" presId="urn:microsoft.com/office/officeart/2005/8/layout/hierarchy4"/>
    <dgm:cxn modelId="{1D15B274-E72D-4A78-939E-B5ECF0D7206F}" type="presParOf" srcId="{5FCE377D-CA4C-4DD0-A46A-58EF65AFCAE1}" destId="{54A30A0F-6FE1-4EB6-A92B-23C10E3D1A3E}" srcOrd="0" destOrd="0" presId="urn:microsoft.com/office/officeart/2005/8/layout/hierarchy4"/>
    <dgm:cxn modelId="{893382AB-D6F7-4CF1-B596-391AC9E8D9DE}" type="presParOf" srcId="{5FCE377D-CA4C-4DD0-A46A-58EF65AFCAE1}" destId="{8ED0928F-B67B-47D7-ADEB-1053618384ED}" srcOrd="1" destOrd="0" presId="urn:microsoft.com/office/officeart/2005/8/layout/hierarchy4"/>
    <dgm:cxn modelId="{B63DC563-0057-4CDA-A3CF-807172D28705}" type="presParOf" srcId="{1A28B7BE-6F63-49C1-8623-50D2713DDD51}" destId="{84F31DF0-4470-48C6-AA38-143C66470CFF}" srcOrd="1" destOrd="0" presId="urn:microsoft.com/office/officeart/2005/8/layout/hierarchy4"/>
    <dgm:cxn modelId="{27AC40B5-DAD1-461E-B2ED-14BA7B40A9AC}" type="presParOf" srcId="{1A28B7BE-6F63-49C1-8623-50D2713DDD51}" destId="{9050DC3A-2EF6-4DCF-84E1-3DBBAB0CABBB}" srcOrd="2" destOrd="0" presId="urn:microsoft.com/office/officeart/2005/8/layout/hierarchy4"/>
    <dgm:cxn modelId="{BC19CF0D-1A8F-451F-A33F-D46619CF30F9}" type="presParOf" srcId="{9050DC3A-2EF6-4DCF-84E1-3DBBAB0CABBB}" destId="{A31507F0-54FD-4A2A-A080-594ED96CEC7A}" srcOrd="0" destOrd="0" presId="urn:microsoft.com/office/officeart/2005/8/layout/hierarchy4"/>
    <dgm:cxn modelId="{2A77B933-5E7D-480B-BE16-0712AC7CF87F}" type="presParOf" srcId="{9050DC3A-2EF6-4DCF-84E1-3DBBAB0CABBB}" destId="{362D0F0B-57AD-41BB-B13B-3D73CD68A92A}" srcOrd="1" destOrd="0" presId="urn:microsoft.com/office/officeart/2005/8/layout/hierarchy4"/>
    <dgm:cxn modelId="{F10E190A-AB90-423D-BDDB-F7E18133BF08}" type="presParOf" srcId="{9050DC3A-2EF6-4DCF-84E1-3DBBAB0CABBB}" destId="{F7D46637-B218-4D96-AEFF-C83B44F2DBCF}" srcOrd="2" destOrd="0" presId="urn:microsoft.com/office/officeart/2005/8/layout/hierarchy4"/>
    <dgm:cxn modelId="{6B0D0382-A834-4A2E-9AB4-167985378124}" type="presParOf" srcId="{F7D46637-B218-4D96-AEFF-C83B44F2DBCF}" destId="{07F57159-5725-4861-87DC-565730082D38}" srcOrd="0" destOrd="0" presId="urn:microsoft.com/office/officeart/2005/8/layout/hierarchy4"/>
    <dgm:cxn modelId="{823E269C-034B-4892-8547-C0E10128DC58}" type="presParOf" srcId="{07F57159-5725-4861-87DC-565730082D38}" destId="{88AC8910-F006-4EF5-8726-D9B5877DE1B4}" srcOrd="0" destOrd="0" presId="urn:microsoft.com/office/officeart/2005/8/layout/hierarchy4"/>
    <dgm:cxn modelId="{7E6CF92D-31C9-4217-A8D9-75539EF119A6}" type="presParOf" srcId="{07F57159-5725-4861-87DC-565730082D38}" destId="{00312960-2D7D-4A1E-B74A-F3A092FAF25E}" srcOrd="1" destOrd="0" presId="urn:microsoft.com/office/officeart/2005/8/layout/hierarchy4"/>
    <dgm:cxn modelId="{8E4D2D34-C018-4E49-BF81-44367E1AC2FA}" type="presParOf" srcId="{07F57159-5725-4861-87DC-565730082D38}" destId="{0ED9AD99-3644-423C-968D-51FF9756C7AC}" srcOrd="2" destOrd="0" presId="urn:microsoft.com/office/officeart/2005/8/layout/hierarchy4"/>
    <dgm:cxn modelId="{F32476EB-5C21-403F-B8C2-A2E1F42622C8}" type="presParOf" srcId="{0ED9AD99-3644-423C-968D-51FF9756C7AC}" destId="{AB606E43-7881-40EC-870B-116A4192DB2A}" srcOrd="0" destOrd="0" presId="urn:microsoft.com/office/officeart/2005/8/layout/hierarchy4"/>
    <dgm:cxn modelId="{FFBA6760-63A4-4088-BFFB-716756E8ADB1}" type="presParOf" srcId="{AB606E43-7881-40EC-870B-116A4192DB2A}" destId="{FDD729BA-A9E6-4F91-83B0-953F88858102}" srcOrd="0" destOrd="0" presId="urn:microsoft.com/office/officeart/2005/8/layout/hierarchy4"/>
    <dgm:cxn modelId="{3AF6AF86-7BC4-40A8-A3B3-2BC4166EACD4}" type="presParOf" srcId="{AB606E43-7881-40EC-870B-116A4192DB2A}" destId="{76059C18-DBD9-4A4A-BD1A-BFB6F7529733}" srcOrd="1" destOrd="0" presId="urn:microsoft.com/office/officeart/2005/8/layout/hierarchy4"/>
    <dgm:cxn modelId="{3FA23DB5-44A4-413B-8087-5403A2437FD1}" type="presParOf" srcId="{0ED9AD99-3644-423C-968D-51FF9756C7AC}" destId="{6491C9A1-2DEA-452A-8890-B0CA54538DFD}" srcOrd="1" destOrd="0" presId="urn:microsoft.com/office/officeart/2005/8/layout/hierarchy4"/>
    <dgm:cxn modelId="{57AC0FBF-BDD5-49BD-A8C7-E104C560119D}" type="presParOf" srcId="{0ED9AD99-3644-423C-968D-51FF9756C7AC}" destId="{1B3B7116-88C1-4AFE-B65C-DBB6C420651F}" srcOrd="2" destOrd="0" presId="urn:microsoft.com/office/officeart/2005/8/layout/hierarchy4"/>
    <dgm:cxn modelId="{29811711-47D8-42C0-99AA-0EBA84BB964B}" type="presParOf" srcId="{1B3B7116-88C1-4AFE-B65C-DBB6C420651F}" destId="{2625CCDE-6050-4922-9E93-7471F1ECABD1}" srcOrd="0" destOrd="0" presId="urn:microsoft.com/office/officeart/2005/8/layout/hierarchy4"/>
    <dgm:cxn modelId="{30768551-6A8B-413D-AA26-833A0ACCD196}" type="presParOf" srcId="{1B3B7116-88C1-4AFE-B65C-DBB6C420651F}" destId="{02FC847D-4C3B-4AC4-814A-51CFF6784BD0}" srcOrd="1" destOrd="0" presId="urn:microsoft.com/office/officeart/2005/8/layout/hierarchy4"/>
    <dgm:cxn modelId="{2B50A587-5314-4B0E-87D4-5C8572385209}" type="presParOf" srcId="{F7D46637-B218-4D96-AEFF-C83B44F2DBCF}" destId="{E64CA92B-2F73-42C0-91ED-A291767D94DF}" srcOrd="1" destOrd="0" presId="urn:microsoft.com/office/officeart/2005/8/layout/hierarchy4"/>
    <dgm:cxn modelId="{0AAC3166-FF7B-4A6B-A2A5-58626426DD88}" type="presParOf" srcId="{F7D46637-B218-4D96-AEFF-C83B44F2DBCF}" destId="{A312B98F-70A7-416D-97DE-46A6666B7587}" srcOrd="2" destOrd="0" presId="urn:microsoft.com/office/officeart/2005/8/layout/hierarchy4"/>
    <dgm:cxn modelId="{1DF5475A-AE57-49BD-A3E8-7AF0C8BE8212}" type="presParOf" srcId="{A312B98F-70A7-416D-97DE-46A6666B7587}" destId="{9A68A7CC-72F7-4F4A-9562-A007A8D4DA2E}" srcOrd="0" destOrd="0" presId="urn:microsoft.com/office/officeart/2005/8/layout/hierarchy4"/>
    <dgm:cxn modelId="{B9437FBC-8D1F-4422-A22D-C49F01E6B7F7}" type="presParOf" srcId="{A312B98F-70A7-416D-97DE-46A6666B7587}" destId="{4D2B248D-DA00-48B4-964D-ACA673709B18}" srcOrd="1" destOrd="0" presId="urn:microsoft.com/office/officeart/2005/8/layout/hierarchy4"/>
    <dgm:cxn modelId="{B899FF23-86D1-4900-B04F-BEE7B94A97BD}" type="presParOf" srcId="{A312B98F-70A7-416D-97DE-46A6666B7587}" destId="{6FF6097B-BED8-4F30-A534-6B86F8512F1A}" srcOrd="2" destOrd="0" presId="urn:microsoft.com/office/officeart/2005/8/layout/hierarchy4"/>
    <dgm:cxn modelId="{35FEF420-EA47-4A11-AE9B-FFC3DBA84728}" type="presParOf" srcId="{6FF6097B-BED8-4F30-A534-6B86F8512F1A}" destId="{0357A104-848E-4CE6-9D2C-88FDAB77F4E0}" srcOrd="0" destOrd="0" presId="urn:microsoft.com/office/officeart/2005/8/layout/hierarchy4"/>
    <dgm:cxn modelId="{72DB7FC7-95D9-4368-AEBE-E77DE64760D5}" type="presParOf" srcId="{0357A104-848E-4CE6-9D2C-88FDAB77F4E0}" destId="{76A8D5E5-0E4C-425C-B4B0-3396E4FE45CA}" srcOrd="0" destOrd="0" presId="urn:microsoft.com/office/officeart/2005/8/layout/hierarchy4"/>
    <dgm:cxn modelId="{6604498F-E587-45CB-9E5F-B4FF056C24A7}" type="presParOf" srcId="{0357A104-848E-4CE6-9D2C-88FDAB77F4E0}" destId="{E30C7314-DF5A-43A3-9B79-EE26FB055CA6}" srcOrd="1" destOrd="0" presId="urn:microsoft.com/office/officeart/2005/8/layout/hierarchy4"/>
    <dgm:cxn modelId="{5EB8AB76-B4BF-4ECA-873E-8A3E573E0AAD}" type="presParOf" srcId="{6FF6097B-BED8-4F30-A534-6B86F8512F1A}" destId="{5BC403AA-051A-40D0-9E92-D068AFC66B43}" srcOrd="1" destOrd="0" presId="urn:microsoft.com/office/officeart/2005/8/layout/hierarchy4"/>
    <dgm:cxn modelId="{39E712F8-29CE-4638-9BDD-C2F6E0B075A8}" type="presParOf" srcId="{6FF6097B-BED8-4F30-A534-6B86F8512F1A}" destId="{16C6D086-F9A9-42C1-815A-85625859120A}" srcOrd="2" destOrd="0" presId="urn:microsoft.com/office/officeart/2005/8/layout/hierarchy4"/>
    <dgm:cxn modelId="{3FA94568-148E-42FA-ACF8-2404BB556465}" type="presParOf" srcId="{16C6D086-F9A9-42C1-815A-85625859120A}" destId="{60663E9F-D20D-4CE5-8348-A5704D5AADD4}" srcOrd="0" destOrd="0" presId="urn:microsoft.com/office/officeart/2005/8/layout/hierarchy4"/>
    <dgm:cxn modelId="{03BCCEA7-8B53-43D1-A49C-6DEF97F34ED9}" type="presParOf" srcId="{16C6D086-F9A9-42C1-815A-85625859120A}" destId="{BE8EE949-94F7-4966-955F-07B3EAFC9A67}" srcOrd="1" destOrd="0" presId="urn:microsoft.com/office/officeart/2005/8/layout/hierarchy4"/>
    <dgm:cxn modelId="{3885833C-3E15-4579-BF73-EABAE07BDBB7}" type="presParOf" srcId="{1A28B7BE-6F63-49C1-8623-50D2713DDD51}" destId="{765890AC-165F-48AC-808C-4EB48C130DFC}" srcOrd="3" destOrd="0" presId="urn:microsoft.com/office/officeart/2005/8/layout/hierarchy4"/>
    <dgm:cxn modelId="{BEDF034B-F0DB-433C-BE49-194542CE7B22}" type="presParOf" srcId="{1A28B7BE-6F63-49C1-8623-50D2713DDD51}" destId="{36B106E0-857E-434F-A67D-65D868AAFA4F}" srcOrd="4" destOrd="0" presId="urn:microsoft.com/office/officeart/2005/8/layout/hierarchy4"/>
    <dgm:cxn modelId="{93CB3072-636F-4F01-AB08-50F4A0477597}" type="presParOf" srcId="{36B106E0-857E-434F-A67D-65D868AAFA4F}" destId="{32D9EC30-6C3A-4803-A79A-112DA46E6283}" srcOrd="0" destOrd="0" presId="urn:microsoft.com/office/officeart/2005/8/layout/hierarchy4"/>
    <dgm:cxn modelId="{D1C6E093-7A9F-4FA6-9EB4-43C716E3C993}" type="presParOf" srcId="{36B106E0-857E-434F-A67D-65D868AAFA4F}" destId="{D0266969-AD2C-46AA-A23D-12C741B14E84}" srcOrd="1" destOrd="0" presId="urn:microsoft.com/office/officeart/2005/8/layout/hierarchy4"/>
    <dgm:cxn modelId="{939BE799-8884-4650-9095-BCD593C3FFFA}" type="presParOf" srcId="{36B106E0-857E-434F-A67D-65D868AAFA4F}" destId="{81ED9472-7F6B-4E73-A502-12145D12875A}" srcOrd="2" destOrd="0" presId="urn:microsoft.com/office/officeart/2005/8/layout/hierarchy4"/>
    <dgm:cxn modelId="{E75FC010-1686-4902-9E9D-005401597CF3}" type="presParOf" srcId="{81ED9472-7F6B-4E73-A502-12145D12875A}" destId="{E0E46116-8743-4F71-803B-AFAC35540A7F}" srcOrd="0" destOrd="0" presId="urn:microsoft.com/office/officeart/2005/8/layout/hierarchy4"/>
    <dgm:cxn modelId="{41B3DBD3-105C-4A38-A76F-84D68A1C2A1E}" type="presParOf" srcId="{E0E46116-8743-4F71-803B-AFAC35540A7F}" destId="{211625DB-3CCE-44DE-BDEF-807B1E5F4953}" srcOrd="0" destOrd="0" presId="urn:microsoft.com/office/officeart/2005/8/layout/hierarchy4"/>
    <dgm:cxn modelId="{94A35937-EDDD-4054-ADAC-94FBAA79B138}" type="presParOf" srcId="{E0E46116-8743-4F71-803B-AFAC35540A7F}" destId="{6BC20683-E376-4494-A35C-AEF320BD4297}" srcOrd="1" destOrd="0" presId="urn:microsoft.com/office/officeart/2005/8/layout/hierarchy4"/>
    <dgm:cxn modelId="{3F27AAEE-6AED-4AEC-9C89-6977FF75FC62}" type="presParOf" srcId="{81ED9472-7F6B-4E73-A502-12145D12875A}" destId="{4A0F9C72-C036-4191-AC02-F1E1DF3ED323}" srcOrd="1" destOrd="0" presId="urn:microsoft.com/office/officeart/2005/8/layout/hierarchy4"/>
    <dgm:cxn modelId="{C97AFF01-ABE3-4FE0-B68B-5CE0F15F5F58}" type="presParOf" srcId="{81ED9472-7F6B-4E73-A502-12145D12875A}" destId="{7DA5175B-4C6D-4992-9B2F-6B02BDE250A4}" srcOrd="2" destOrd="0" presId="urn:microsoft.com/office/officeart/2005/8/layout/hierarchy4"/>
    <dgm:cxn modelId="{C079A52C-E4B6-43F1-B6B4-261497FF7289}" type="presParOf" srcId="{7DA5175B-4C6D-4992-9B2F-6B02BDE250A4}" destId="{3D441F6A-2F43-4DAA-941E-E9CA13E82566}" srcOrd="0" destOrd="0" presId="urn:microsoft.com/office/officeart/2005/8/layout/hierarchy4"/>
    <dgm:cxn modelId="{00765587-1AD3-4554-9090-67D6EE203E82}" type="presParOf" srcId="{7DA5175B-4C6D-4992-9B2F-6B02BDE250A4}" destId="{8967522C-660E-4D67-8713-64208D03159D}" srcOrd="1" destOrd="0" presId="urn:microsoft.com/office/officeart/2005/8/layout/hierarchy4"/>
    <dgm:cxn modelId="{21A4D9AD-2002-4FC6-97C9-73B138AD547D}" type="presParOf" srcId="{81ED9472-7F6B-4E73-A502-12145D12875A}" destId="{ABE7E25B-0739-4D55-B164-6F7C2562FDD8}" srcOrd="3" destOrd="0" presId="urn:microsoft.com/office/officeart/2005/8/layout/hierarchy4"/>
    <dgm:cxn modelId="{20DCBD1D-F7CC-4338-923A-B204765A2E65}" type="presParOf" srcId="{81ED9472-7F6B-4E73-A502-12145D12875A}" destId="{94D2B0AD-037C-41EA-AE29-FD52F8CA9893}" srcOrd="4" destOrd="0" presId="urn:microsoft.com/office/officeart/2005/8/layout/hierarchy4"/>
    <dgm:cxn modelId="{5B9855D0-22CF-4076-8818-0D175F6BCB6C}" type="presParOf" srcId="{94D2B0AD-037C-41EA-AE29-FD52F8CA9893}" destId="{5CFC04F1-756D-443F-AC6F-1B43930E30E2}" srcOrd="0" destOrd="0" presId="urn:microsoft.com/office/officeart/2005/8/layout/hierarchy4"/>
    <dgm:cxn modelId="{2606BB7D-7FAE-4E8A-98B4-11D8234BAF99}" type="presParOf" srcId="{94D2B0AD-037C-41EA-AE29-FD52F8CA9893}" destId="{F4295431-7252-4D8F-AD3C-24C26CBC619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3F956-338B-4A2F-987D-8FC886FE9B10}">
      <dsp:nvSpPr>
        <dsp:cNvPr id="0" name=""/>
        <dsp:cNvSpPr/>
      </dsp:nvSpPr>
      <dsp:spPr>
        <a:xfrm>
          <a:off x="5357" y="750887"/>
          <a:ext cx="1601390" cy="96083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Identificação do problema</a:t>
          </a:r>
        </a:p>
      </dsp:txBody>
      <dsp:txXfrm>
        <a:off x="33499" y="779029"/>
        <a:ext cx="1545106" cy="904550"/>
      </dsp:txXfrm>
    </dsp:sp>
    <dsp:sp modelId="{9B07E4AE-11B8-4069-9D23-1D9A44442073}">
      <dsp:nvSpPr>
        <dsp:cNvPr id="0" name=""/>
        <dsp:cNvSpPr/>
      </dsp:nvSpPr>
      <dsp:spPr>
        <a:xfrm>
          <a:off x="1747670" y="1032732"/>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a:off x="1747670" y="1112161"/>
        <a:ext cx="237646" cy="238286"/>
      </dsp:txXfrm>
    </dsp:sp>
    <dsp:sp modelId="{35554ED0-5655-4341-8B7E-2E04B26FEB48}">
      <dsp:nvSpPr>
        <dsp:cNvPr id="0" name=""/>
        <dsp:cNvSpPr/>
      </dsp:nvSpPr>
      <dsp:spPr>
        <a:xfrm>
          <a:off x="2247304" y="750887"/>
          <a:ext cx="1601390" cy="96083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Busca de dados</a:t>
          </a:r>
        </a:p>
      </dsp:txBody>
      <dsp:txXfrm>
        <a:off x="2275446" y="779029"/>
        <a:ext cx="1545106" cy="904550"/>
      </dsp:txXfrm>
    </dsp:sp>
    <dsp:sp modelId="{A2528F47-1CD4-4662-99A8-46B084725727}">
      <dsp:nvSpPr>
        <dsp:cNvPr id="0" name=""/>
        <dsp:cNvSpPr/>
      </dsp:nvSpPr>
      <dsp:spPr>
        <a:xfrm>
          <a:off x="3989617" y="1032732"/>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a:off x="3989617" y="1112161"/>
        <a:ext cx="237646" cy="238286"/>
      </dsp:txXfrm>
    </dsp:sp>
    <dsp:sp modelId="{AD7066FE-5304-4D43-99BB-7230BFA2D62B}">
      <dsp:nvSpPr>
        <dsp:cNvPr id="0" name=""/>
        <dsp:cNvSpPr/>
      </dsp:nvSpPr>
      <dsp:spPr>
        <a:xfrm>
          <a:off x="4489251" y="750887"/>
          <a:ext cx="1601390" cy="96083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Filtro dos dados</a:t>
          </a:r>
        </a:p>
      </dsp:txBody>
      <dsp:txXfrm>
        <a:off x="4517393" y="779029"/>
        <a:ext cx="1545106" cy="904550"/>
      </dsp:txXfrm>
    </dsp:sp>
    <dsp:sp modelId="{A513F7B6-38C2-494B-B92E-FBEEEB317A33}">
      <dsp:nvSpPr>
        <dsp:cNvPr id="0" name=""/>
        <dsp:cNvSpPr/>
      </dsp:nvSpPr>
      <dsp:spPr>
        <a:xfrm rot="5400000">
          <a:off x="5120199" y="1823819"/>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rot="-5400000">
        <a:off x="5170803" y="1852644"/>
        <a:ext cx="238286" cy="237646"/>
      </dsp:txXfrm>
    </dsp:sp>
    <dsp:sp modelId="{CC32E94B-99C7-4C08-8042-4E3A7CC3363B}">
      <dsp:nvSpPr>
        <dsp:cNvPr id="0" name=""/>
        <dsp:cNvSpPr/>
      </dsp:nvSpPr>
      <dsp:spPr>
        <a:xfrm>
          <a:off x="4489251" y="2352278"/>
          <a:ext cx="1601390" cy="96083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Criação de um modelo</a:t>
          </a:r>
        </a:p>
      </dsp:txBody>
      <dsp:txXfrm>
        <a:off x="4517393" y="2380420"/>
        <a:ext cx="1545106" cy="904550"/>
      </dsp:txXfrm>
    </dsp:sp>
    <dsp:sp modelId="{2983DD2C-6F89-472B-B985-14C40ED1069B}">
      <dsp:nvSpPr>
        <dsp:cNvPr id="0" name=""/>
        <dsp:cNvSpPr/>
      </dsp:nvSpPr>
      <dsp:spPr>
        <a:xfrm rot="10800000">
          <a:off x="4008834" y="2634122"/>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rot="10800000">
        <a:off x="4110682" y="2713551"/>
        <a:ext cx="237646" cy="238286"/>
      </dsp:txXfrm>
    </dsp:sp>
    <dsp:sp modelId="{61DBA345-651D-4282-9864-16F07EE181FE}">
      <dsp:nvSpPr>
        <dsp:cNvPr id="0" name=""/>
        <dsp:cNvSpPr/>
      </dsp:nvSpPr>
      <dsp:spPr>
        <a:xfrm>
          <a:off x="2247304" y="2352278"/>
          <a:ext cx="1601390" cy="96083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Avaliação do modelo</a:t>
          </a:r>
        </a:p>
      </dsp:txBody>
      <dsp:txXfrm>
        <a:off x="2275446" y="2380420"/>
        <a:ext cx="1545106" cy="904550"/>
      </dsp:txXfrm>
    </dsp:sp>
    <dsp:sp modelId="{75B182FA-2469-499D-AC0D-24AFBB9252AD}">
      <dsp:nvSpPr>
        <dsp:cNvPr id="0" name=""/>
        <dsp:cNvSpPr/>
      </dsp:nvSpPr>
      <dsp:spPr>
        <a:xfrm rot="10800000">
          <a:off x="1766887" y="2634122"/>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rot="10800000">
        <a:off x="1868735" y="2713551"/>
        <a:ext cx="237646" cy="238286"/>
      </dsp:txXfrm>
    </dsp:sp>
    <dsp:sp modelId="{25653227-B460-43EE-84AE-CAFFEDE319FA}">
      <dsp:nvSpPr>
        <dsp:cNvPr id="0" name=""/>
        <dsp:cNvSpPr/>
      </dsp:nvSpPr>
      <dsp:spPr>
        <a:xfrm>
          <a:off x="5357" y="2352278"/>
          <a:ext cx="1601390" cy="96083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Publicação dos resultados</a:t>
          </a:r>
        </a:p>
      </dsp:txBody>
      <dsp:txXfrm>
        <a:off x="33499" y="2380420"/>
        <a:ext cx="1545106" cy="904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D06E1-3B78-4205-8AE1-53E11B15DA93}">
      <dsp:nvSpPr>
        <dsp:cNvPr id="0" name=""/>
        <dsp:cNvSpPr/>
      </dsp:nvSpPr>
      <dsp:spPr>
        <a:xfrm>
          <a:off x="952" y="1081"/>
          <a:ext cx="8298033"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pt-BR" sz="3800" kern="1200" dirty="0" err="1"/>
            <a:t>Machine</a:t>
          </a:r>
          <a:r>
            <a:rPr lang="pt-BR" sz="3800" kern="1200" dirty="0"/>
            <a:t> Learning</a:t>
          </a:r>
        </a:p>
      </dsp:txBody>
      <dsp:txXfrm>
        <a:off x="25937" y="26066"/>
        <a:ext cx="8248063" cy="803074"/>
      </dsp:txXfrm>
    </dsp:sp>
    <dsp:sp modelId="{1EF25CB1-0ADE-4C9C-9AFA-0BBD92F69D91}">
      <dsp:nvSpPr>
        <dsp:cNvPr id="0" name=""/>
        <dsp:cNvSpPr/>
      </dsp:nvSpPr>
      <dsp:spPr>
        <a:xfrm>
          <a:off x="952" y="960338"/>
          <a:ext cx="2455963"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Por reforço</a:t>
          </a:r>
        </a:p>
      </dsp:txBody>
      <dsp:txXfrm>
        <a:off x="25937" y="985323"/>
        <a:ext cx="2405993" cy="803074"/>
      </dsp:txXfrm>
    </dsp:sp>
    <dsp:sp modelId="{8E146D7D-82A3-4C03-AB59-411B9306BD19}">
      <dsp:nvSpPr>
        <dsp:cNvPr id="0" name=""/>
        <dsp:cNvSpPr/>
      </dsp:nvSpPr>
      <dsp:spPr>
        <a:xfrm>
          <a:off x="952" y="1919596"/>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Genéticos</a:t>
          </a:r>
        </a:p>
      </dsp:txBody>
      <dsp:txXfrm>
        <a:off x="24276" y="1942920"/>
        <a:ext cx="749708" cy="806396"/>
      </dsp:txXfrm>
    </dsp:sp>
    <dsp:sp modelId="{76A7F47F-1627-458A-BD2D-FE4FC80A604E}">
      <dsp:nvSpPr>
        <dsp:cNvPr id="0" name=""/>
        <dsp:cNvSpPr/>
      </dsp:nvSpPr>
      <dsp:spPr>
        <a:xfrm>
          <a:off x="830755" y="1919596"/>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Q-Learning</a:t>
          </a:r>
        </a:p>
      </dsp:txBody>
      <dsp:txXfrm>
        <a:off x="854079" y="1942920"/>
        <a:ext cx="749708" cy="806396"/>
      </dsp:txXfrm>
    </dsp:sp>
    <dsp:sp modelId="{54A30A0F-6FE1-4EB6-A92B-23C10E3D1A3E}">
      <dsp:nvSpPr>
        <dsp:cNvPr id="0" name=""/>
        <dsp:cNvSpPr/>
      </dsp:nvSpPr>
      <dsp:spPr>
        <a:xfrm>
          <a:off x="1660559" y="1919596"/>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DQN</a:t>
          </a:r>
        </a:p>
      </dsp:txBody>
      <dsp:txXfrm>
        <a:off x="1683883" y="1942920"/>
        <a:ext cx="749708" cy="806396"/>
      </dsp:txXfrm>
    </dsp:sp>
    <dsp:sp modelId="{A31507F0-54FD-4A2A-A080-594ED96CEC7A}">
      <dsp:nvSpPr>
        <dsp:cNvPr id="0" name=""/>
        <dsp:cNvSpPr/>
      </dsp:nvSpPr>
      <dsp:spPr>
        <a:xfrm>
          <a:off x="2523809" y="960338"/>
          <a:ext cx="3252319"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Clássico</a:t>
          </a:r>
        </a:p>
      </dsp:txBody>
      <dsp:txXfrm>
        <a:off x="2548794" y="985323"/>
        <a:ext cx="3202349" cy="803074"/>
      </dsp:txXfrm>
    </dsp:sp>
    <dsp:sp modelId="{88AC8910-F006-4EF5-8726-D9B5877DE1B4}">
      <dsp:nvSpPr>
        <dsp:cNvPr id="0" name=""/>
        <dsp:cNvSpPr/>
      </dsp:nvSpPr>
      <dsp:spPr>
        <a:xfrm>
          <a:off x="2523809" y="1919596"/>
          <a:ext cx="160943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Supervisionado</a:t>
          </a:r>
        </a:p>
      </dsp:txBody>
      <dsp:txXfrm>
        <a:off x="2548794" y="1944581"/>
        <a:ext cx="1559466" cy="803074"/>
      </dsp:txXfrm>
    </dsp:sp>
    <dsp:sp modelId="{FDD729BA-A9E6-4F91-83B0-953F88858102}">
      <dsp:nvSpPr>
        <dsp:cNvPr id="0" name=""/>
        <dsp:cNvSpPr/>
      </dsp:nvSpPr>
      <dsp:spPr>
        <a:xfrm>
          <a:off x="2523809" y="2878853"/>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a:t>Classificação</a:t>
          </a:r>
        </a:p>
      </dsp:txBody>
      <dsp:txXfrm>
        <a:off x="2547133" y="2902177"/>
        <a:ext cx="749708" cy="806396"/>
      </dsp:txXfrm>
    </dsp:sp>
    <dsp:sp modelId="{2625CCDE-6050-4922-9E93-7471F1ECABD1}">
      <dsp:nvSpPr>
        <dsp:cNvPr id="0" name=""/>
        <dsp:cNvSpPr/>
      </dsp:nvSpPr>
      <dsp:spPr>
        <a:xfrm>
          <a:off x="3336889" y="2878853"/>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a:t>Regressão</a:t>
          </a:r>
        </a:p>
      </dsp:txBody>
      <dsp:txXfrm>
        <a:off x="3360213" y="2902177"/>
        <a:ext cx="749708" cy="806396"/>
      </dsp:txXfrm>
    </dsp:sp>
    <dsp:sp modelId="{9A68A7CC-72F7-4F4A-9562-A007A8D4DA2E}">
      <dsp:nvSpPr>
        <dsp:cNvPr id="0" name=""/>
        <dsp:cNvSpPr/>
      </dsp:nvSpPr>
      <dsp:spPr>
        <a:xfrm>
          <a:off x="4166692" y="1919596"/>
          <a:ext cx="160943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Não Supervisionado</a:t>
          </a:r>
        </a:p>
      </dsp:txBody>
      <dsp:txXfrm>
        <a:off x="4191677" y="1944581"/>
        <a:ext cx="1559466" cy="803074"/>
      </dsp:txXfrm>
    </dsp:sp>
    <dsp:sp modelId="{76A8D5E5-0E4C-425C-B4B0-3396E4FE45CA}">
      <dsp:nvSpPr>
        <dsp:cNvPr id="0" name=""/>
        <dsp:cNvSpPr/>
      </dsp:nvSpPr>
      <dsp:spPr>
        <a:xfrm>
          <a:off x="4166692" y="2878853"/>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err="1"/>
            <a:t>Clusterização</a:t>
          </a:r>
          <a:endParaRPr lang="pt-BR" sz="800" kern="1200" dirty="0"/>
        </a:p>
      </dsp:txBody>
      <dsp:txXfrm>
        <a:off x="4190016" y="2902177"/>
        <a:ext cx="749708" cy="806396"/>
      </dsp:txXfrm>
    </dsp:sp>
    <dsp:sp modelId="{60663E9F-D20D-4CE5-8348-A5704D5AADD4}">
      <dsp:nvSpPr>
        <dsp:cNvPr id="0" name=""/>
        <dsp:cNvSpPr/>
      </dsp:nvSpPr>
      <dsp:spPr>
        <a:xfrm>
          <a:off x="4979772" y="2878853"/>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a:t>Associação</a:t>
          </a:r>
        </a:p>
      </dsp:txBody>
      <dsp:txXfrm>
        <a:off x="5003096" y="2902177"/>
        <a:ext cx="749708" cy="806396"/>
      </dsp:txXfrm>
    </dsp:sp>
    <dsp:sp modelId="{32D9EC30-6C3A-4803-A79A-112DA46E6283}">
      <dsp:nvSpPr>
        <dsp:cNvPr id="0" name=""/>
        <dsp:cNvSpPr/>
      </dsp:nvSpPr>
      <dsp:spPr>
        <a:xfrm>
          <a:off x="5843022" y="960338"/>
          <a:ext cx="2455963"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Redes Neurais e </a:t>
          </a:r>
          <a:r>
            <a:rPr lang="pt-BR" sz="1400" kern="1200" dirty="0" err="1"/>
            <a:t>Deep</a:t>
          </a:r>
          <a:r>
            <a:rPr lang="pt-BR" sz="1400" kern="1200" dirty="0"/>
            <a:t> Learning</a:t>
          </a:r>
        </a:p>
      </dsp:txBody>
      <dsp:txXfrm>
        <a:off x="5868007" y="985323"/>
        <a:ext cx="2405993" cy="803074"/>
      </dsp:txXfrm>
    </dsp:sp>
    <dsp:sp modelId="{211625DB-3CCE-44DE-BDEF-807B1E5F4953}">
      <dsp:nvSpPr>
        <dsp:cNvPr id="0" name=""/>
        <dsp:cNvSpPr/>
      </dsp:nvSpPr>
      <dsp:spPr>
        <a:xfrm>
          <a:off x="5843022" y="1919596"/>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RNN</a:t>
          </a:r>
        </a:p>
      </dsp:txBody>
      <dsp:txXfrm>
        <a:off x="5866346" y="1942920"/>
        <a:ext cx="749708" cy="806396"/>
      </dsp:txXfrm>
    </dsp:sp>
    <dsp:sp modelId="{3D441F6A-2F43-4DAA-941E-E9CA13E82566}">
      <dsp:nvSpPr>
        <dsp:cNvPr id="0" name=""/>
        <dsp:cNvSpPr/>
      </dsp:nvSpPr>
      <dsp:spPr>
        <a:xfrm>
          <a:off x="6672825" y="1919596"/>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DCNN</a:t>
          </a:r>
        </a:p>
      </dsp:txBody>
      <dsp:txXfrm>
        <a:off x="6696149" y="1942920"/>
        <a:ext cx="749708" cy="806396"/>
      </dsp:txXfrm>
    </dsp:sp>
    <dsp:sp modelId="{5CFC04F1-756D-443F-AC6F-1B43930E30E2}">
      <dsp:nvSpPr>
        <dsp:cNvPr id="0" name=""/>
        <dsp:cNvSpPr/>
      </dsp:nvSpPr>
      <dsp:spPr>
        <a:xfrm>
          <a:off x="7502629" y="1919596"/>
          <a:ext cx="796356" cy="85304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GAN</a:t>
          </a:r>
        </a:p>
      </dsp:txBody>
      <dsp:txXfrm>
        <a:off x="7525953" y="1942920"/>
        <a:ext cx="749708" cy="8063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izmodo.uol.com.br/esse-site-permite-que-voce-de-vida-a-fotos-antigas/"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www.wombo.ai/" TargetMode="External"/><Relationship Id="rId4" Type="http://schemas.openxmlformats.org/officeDocument/2006/relationships/hyperlink" Target="https://www.youtube.com/watch?v=kEtiajHLmQY"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“Máquinas podem pensar?” (Alan Turing, 1950)</a:t>
            </a:r>
          </a:p>
          <a:p>
            <a:pPr marL="0" lvl="0" indent="0" algn="l" rtl="0">
              <a:spcBef>
                <a:spcPts val="0"/>
              </a:spcBef>
              <a:spcAft>
                <a:spcPts val="0"/>
              </a:spcAft>
              <a:buNone/>
            </a:pPr>
            <a:r>
              <a:rPr lang="pt-BR" dirty="0"/>
              <a:t>Limitadas – uma IA para jogar xadrez vai só jogar xadrez, ou algumas de propósito geral como Siri (iOS), </a:t>
            </a:r>
            <a:r>
              <a:rPr lang="pt-BR" dirty="0" err="1"/>
              <a:t>Alexa</a:t>
            </a:r>
            <a:r>
              <a:rPr lang="pt-BR" dirty="0"/>
              <a:t> (</a:t>
            </a:r>
            <a:r>
              <a:rPr lang="pt-BR" dirty="0" err="1"/>
              <a:t>Amazon</a:t>
            </a:r>
            <a:r>
              <a:rPr lang="pt-BR" dirty="0"/>
              <a:t>), entre outros... Alguns </a:t>
            </a:r>
            <a:r>
              <a:rPr lang="pt-BR" dirty="0" err="1"/>
              <a:t>chatbots</a:t>
            </a:r>
            <a:r>
              <a:rPr lang="pt-BR" dirty="0"/>
              <a:t> mais inteligentes para conversas de teleatendimento.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IA precisa de uma base de dados muito grande, de perguntas e respostas, quando maior essa base, mais fácil para a máquina conseguir se passar por uma pessoa, ela terá uma resposta para tudo (de certa forma). Se a máquina não conseguir responder, se a máquina travar, será fácil identificar que quem está na conversa não é um humano.</a:t>
            </a:r>
            <a:endParaRPr dirty="0"/>
          </a:p>
        </p:txBody>
      </p:sp>
    </p:spTree>
    <p:extLst>
      <p:ext uri="{BB962C8B-B14F-4D97-AF65-F5344CB8AC3E}">
        <p14:creationId xmlns:p14="http://schemas.microsoft.com/office/powerpoint/2010/main" val="2438664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Chatbot</a:t>
            </a:r>
            <a:r>
              <a:rPr lang="pt-BR" dirty="0"/>
              <a:t> – imita a conversa com um atendente de telemarketing, consegue distinguir as categorias de atendimento e direcionar para uma área em específico. Os algoritmos precisam atribuir valore/pesos para cada palavra encontrada e entender um pouco da semântica (significado dela numa frase). Dependendo do valor da entrada, é combinado para validar com os valores de saída e processamento.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Escrita de notícias (</a:t>
            </a:r>
            <a:r>
              <a:rPr lang="pt-BR" dirty="0" err="1"/>
              <a:t>the</a:t>
            </a:r>
            <a:r>
              <a:rPr lang="pt-BR" dirty="0"/>
              <a:t> </a:t>
            </a:r>
            <a:r>
              <a:rPr lang="pt-BR" dirty="0" err="1"/>
              <a:t>guardian</a:t>
            </a:r>
            <a:r>
              <a:rPr lang="pt-BR" dirty="0"/>
              <a:t>) - Site: Open AI</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Assistentes virtuais (Cortana, </a:t>
            </a:r>
            <a:r>
              <a:rPr lang="pt-BR" dirty="0" err="1"/>
              <a:t>Alexa</a:t>
            </a:r>
            <a:r>
              <a:rPr lang="pt-BR" dirty="0"/>
              <a:t>, Bia – </a:t>
            </a:r>
            <a:r>
              <a:rPr lang="pt-BR" dirty="0" err="1"/>
              <a:t>bradesco</a:t>
            </a:r>
            <a:r>
              <a:rPr lang="pt-BR" dirty="0"/>
              <a:t>, Siri, </a:t>
            </a:r>
            <a:r>
              <a:rPr lang="pt-BR" dirty="0" err="1"/>
              <a:t>etc</a:t>
            </a:r>
            <a:r>
              <a:rPr lang="pt-BR" dirty="0"/>
              <a:t>)</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Inteligência artificial é uma área mais abrangente, ele irá comportar/englobar toda uma área de estudos (ML, </a:t>
            </a:r>
            <a:r>
              <a:rPr lang="pt-BR" dirty="0" err="1"/>
              <a:t>Deep</a:t>
            </a:r>
            <a:r>
              <a:rPr lang="pt-BR" dirty="0"/>
              <a:t> Learning, Redes Neurais) estão dentro do conjunto da IA. Da mesma forma que usamos o termo química para nos referirmos a uma área da ciência em geral, ou biologia (que estuda os seres vivos) e lá podemos estudar animais (e ainda dividir os animais por famílias, espécies, gêneros), podemos estudar plantas (e também categorizá-las), e dentro de cada uma dessas áreas teremos pessoas especializadas somente naquele tema. A Inteligência Artificial também é uma área mais abrangente aonde diversas tecnologias ou processos estão agrupados/categorizados. Então, um reconhecimento de linguagem natural (reconhecimento de fala) faz parte da </a:t>
            </a:r>
            <a:r>
              <a:rPr lang="pt-BR" dirty="0" err="1"/>
              <a:t>deep</a:t>
            </a:r>
            <a:r>
              <a:rPr lang="pt-BR" dirty="0"/>
              <a:t> </a:t>
            </a:r>
            <a:r>
              <a:rPr lang="pt-BR" dirty="0" err="1"/>
              <a:t>learning</a:t>
            </a:r>
            <a:r>
              <a:rPr lang="pt-BR" dirty="0"/>
              <a:t>, mas a </a:t>
            </a:r>
            <a:r>
              <a:rPr lang="pt-BR" dirty="0" err="1"/>
              <a:t>deep</a:t>
            </a:r>
            <a:r>
              <a:rPr lang="pt-BR" dirty="0"/>
              <a:t> </a:t>
            </a:r>
            <a:r>
              <a:rPr lang="pt-BR" dirty="0" err="1"/>
              <a:t>learning</a:t>
            </a:r>
            <a:r>
              <a:rPr lang="pt-BR" dirty="0"/>
              <a:t> é uma área da IA, então é uma IA categorizada como </a:t>
            </a:r>
            <a:r>
              <a:rPr lang="pt-BR" dirty="0" err="1"/>
              <a:t>Deep</a:t>
            </a:r>
            <a:r>
              <a:rPr lang="pt-BR" dirty="0"/>
              <a:t> Learning.</a:t>
            </a:r>
            <a:endParaRPr dirty="0"/>
          </a:p>
        </p:txBody>
      </p:sp>
    </p:spTree>
    <p:extLst>
      <p:ext uri="{BB962C8B-B14F-4D97-AF65-F5344CB8AC3E}">
        <p14:creationId xmlns:p14="http://schemas.microsoft.com/office/powerpoint/2010/main" val="3501125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Exemplo: xadrez</a:t>
            </a:r>
          </a:p>
          <a:p>
            <a:pPr marL="0" lvl="0" indent="0" algn="l" rtl="0">
              <a:spcBef>
                <a:spcPts val="0"/>
              </a:spcBef>
              <a:spcAft>
                <a:spcPts val="0"/>
              </a:spcAft>
              <a:buNone/>
            </a:pPr>
            <a:r>
              <a:rPr lang="pt-BR" dirty="0"/>
              <a:t>Problema: jogar xadrez</a:t>
            </a:r>
          </a:p>
          <a:p>
            <a:pPr marL="0" lvl="0" indent="0" algn="l" rtl="0">
              <a:spcBef>
                <a:spcPts val="0"/>
              </a:spcBef>
              <a:spcAft>
                <a:spcPts val="0"/>
              </a:spcAft>
              <a:buNone/>
            </a:pPr>
            <a:r>
              <a:rPr lang="pt-BR" dirty="0"/>
              <a:t>Dados: tabuleiro, tamanho, peças (nome das peças), movimentos, regras</a:t>
            </a:r>
          </a:p>
          <a:p>
            <a:pPr marL="0" lvl="0" indent="0" algn="l" rtl="0">
              <a:spcBef>
                <a:spcPts val="0"/>
              </a:spcBef>
              <a:spcAft>
                <a:spcPts val="0"/>
              </a:spcAft>
              <a:buNone/>
            </a:pPr>
            <a:r>
              <a:rPr lang="pt-BR" dirty="0"/>
              <a:t>Filtro dos dados: revalidar itens que podem ser desnecessários (cor do tabuleiro para a IA não faz diferença, a cor só nos ajuda a saber aonde está uma diagonal, horizontal </a:t>
            </a:r>
            <a:r>
              <a:rPr lang="pt-BR" dirty="0" err="1"/>
              <a:t>etc</a:t>
            </a:r>
            <a:r>
              <a:rPr lang="pt-BR" dirty="0"/>
              <a:t>)</a:t>
            </a:r>
          </a:p>
          <a:p>
            <a:pPr marL="0" lvl="0" indent="0" algn="l" rtl="0">
              <a:spcBef>
                <a:spcPts val="0"/>
              </a:spcBef>
              <a:spcAft>
                <a:spcPts val="0"/>
              </a:spcAft>
              <a:buNone/>
            </a:pPr>
            <a:r>
              <a:rPr lang="pt-BR" dirty="0"/>
              <a:t>Modelo: como funciona a jogabilidade (tem tempo por jogada ou não, o que pode o que não pode)</a:t>
            </a:r>
          </a:p>
          <a:p>
            <a:pPr marL="0" lvl="0" indent="0" algn="l" rtl="0">
              <a:spcBef>
                <a:spcPts val="0"/>
              </a:spcBef>
              <a:spcAft>
                <a:spcPts val="0"/>
              </a:spcAft>
              <a:buNone/>
            </a:pPr>
            <a:r>
              <a:rPr lang="pt-BR" dirty="0"/>
              <a:t>Avaliação: foi uma boa jogada, está agindo certo, pode melhorar?</a:t>
            </a:r>
          </a:p>
          <a:p>
            <a:pPr marL="0" lvl="0" indent="0" algn="l" rtl="0">
              <a:spcBef>
                <a:spcPts val="0"/>
              </a:spcBef>
              <a:spcAft>
                <a:spcPts val="0"/>
              </a:spcAft>
              <a:buNone/>
            </a:pPr>
            <a:r>
              <a:rPr lang="pt-BR" dirty="0"/>
              <a:t>Se tudo certo, validado o modelo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Exemplo 2: comprar uma casa</a:t>
            </a:r>
          </a:p>
          <a:p>
            <a:pPr marL="0" lvl="0" indent="0" algn="l" rtl="0">
              <a:spcBef>
                <a:spcPts val="0"/>
              </a:spcBef>
              <a:spcAft>
                <a:spcPts val="0"/>
              </a:spcAft>
              <a:buNone/>
            </a:pPr>
            <a:r>
              <a:rPr lang="pt-BR" dirty="0"/>
              <a:t>Problema: comprar ou não?</a:t>
            </a:r>
          </a:p>
          <a:p>
            <a:pPr marL="0" lvl="0" indent="0" algn="l" rtl="0">
              <a:spcBef>
                <a:spcPts val="0"/>
              </a:spcBef>
              <a:spcAft>
                <a:spcPts val="0"/>
              </a:spcAft>
              <a:buNone/>
            </a:pPr>
            <a:r>
              <a:rPr lang="pt-BR" dirty="0"/>
              <a:t>Dados: localização da casa, tipo da casa (alvenaria, madeira, </a:t>
            </a:r>
            <a:r>
              <a:rPr lang="pt-BR" dirty="0" err="1"/>
              <a:t>pré</a:t>
            </a:r>
            <a:r>
              <a:rPr lang="pt-BR" dirty="0"/>
              <a:t> moldada, </a:t>
            </a:r>
            <a:r>
              <a:rPr lang="pt-BR" dirty="0" err="1"/>
              <a:t>etc</a:t>
            </a:r>
            <a:r>
              <a:rPr lang="pt-BR" dirty="0"/>
              <a:t>), preço, documentação, impostos, tipo do material, acabamento, quantidade de quartos, banheiros, salas, tem garagem ou não (coberta ou não) e por aí vai, podemos listar todos os itens que tem nesse imóvel.</a:t>
            </a:r>
            <a:br>
              <a:rPr lang="pt-BR" dirty="0"/>
            </a:br>
            <a:r>
              <a:rPr lang="pt-BR" dirty="0"/>
              <a:t>Filtro dos dados: tirar só o que realmente importa para a decisão de comprar ou não</a:t>
            </a:r>
          </a:p>
          <a:p>
            <a:pPr marL="0" lvl="0" indent="0" algn="l" rtl="0">
              <a:spcBef>
                <a:spcPts val="0"/>
              </a:spcBef>
              <a:spcAft>
                <a:spcPts val="0"/>
              </a:spcAft>
              <a:buNone/>
            </a:pPr>
            <a:r>
              <a:rPr lang="pt-BR" dirty="0"/>
              <a:t>Modelo: pode analisar o preço que a casa vai custar de manutenção por mês (vamos supor que a casa tenha ar condicionado) se tiver piscina, energia elétrica mensal, gasto com reformas, quintal etc. Pode indicar daqui a 10 anos, por exemplo, quanto será o gasto total.</a:t>
            </a:r>
          </a:p>
          <a:p>
            <a:pPr marL="0" lvl="0" indent="0" algn="l" rtl="0">
              <a:spcBef>
                <a:spcPts val="0"/>
              </a:spcBef>
              <a:spcAft>
                <a:spcPts val="0"/>
              </a:spcAft>
              <a:buNone/>
            </a:pPr>
            <a:r>
              <a:rPr lang="pt-BR" dirty="0"/>
              <a:t>Avaliação: se o resultado está certo com base nas entradas (dados) que inserimos, se saiu muito do esperado, se o resultado é aquilo mesmo. Se estiver tudo certo (ou mais próximo disso possível) podemos ter um modelo funcionar e utilizar para reaplicar em cenários (ou casas) distintas e comparar</a:t>
            </a:r>
            <a:endParaRPr dirty="0"/>
          </a:p>
        </p:txBody>
      </p:sp>
    </p:spTree>
    <p:extLst>
      <p:ext uri="{BB962C8B-B14F-4D97-AF65-F5344CB8AC3E}">
        <p14:creationId xmlns:p14="http://schemas.microsoft.com/office/powerpoint/2010/main" val="2222081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93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39700" indent="0">
              <a:buNone/>
            </a:pPr>
            <a:r>
              <a:rPr lang="pt-BR" dirty="0"/>
              <a:t>Algoritmos envolvem redes Bayesianas, agrupamentos, lógica indutiva (ou método indutivo) que após a análise de diversos casos ou fatos, obtém um resultado que passa a ser tratado como verdade. Método contrário ao método da dedução. Geralmente os métodos de aprendizado são supervisionados, também é possível ter métodos não supervisionados</a:t>
            </a:r>
          </a:p>
        </p:txBody>
      </p:sp>
    </p:spTree>
    <p:extLst>
      <p:ext uri="{BB962C8B-B14F-4D97-AF65-F5344CB8AC3E}">
        <p14:creationId xmlns:p14="http://schemas.microsoft.com/office/powerpoint/2010/main" val="3399282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39700" indent="0">
              <a:buNone/>
            </a:pPr>
            <a:r>
              <a:rPr lang="pt-BR" dirty="0"/>
              <a:t>Seria bom se tudo pudesse ter uma fórmula rápida de ser aplicada e que garantisse o resultado correto, sem precisar de uma revisão. A ideia de utilizar ML é essa. Vamos supor que estamos planejando comprar um carro ou uma casa (ou qualquer coisa que tenha uma variação de preço grande, envolva valores altos, decisões que precisam ser mais elaboradas e contam com muitos fatores/variáveis). Se tivesse um algoritmo (uma rotina pronta) para analisar todos esses fatores e muitos outros mais (podem envolver fatores emocionais, gastos indiretos como locomoção, manutenção, tipo de material da casa, custo da troca de óleo do carro, pneu e por aí vai) seria uma boa. Só teríamos o trabalho de indicar os dados/valores e a máquina faria todo o processo.</a:t>
            </a:r>
          </a:p>
        </p:txBody>
      </p:sp>
    </p:spTree>
    <p:extLst>
      <p:ext uri="{BB962C8B-B14F-4D97-AF65-F5344CB8AC3E}">
        <p14:creationId xmlns:p14="http://schemas.microsoft.com/office/powerpoint/2010/main" val="3312878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39700" indent="0">
              <a:buNone/>
            </a:pPr>
            <a:r>
              <a:rPr lang="pt-BR" dirty="0"/>
              <a:t>Final</a:t>
            </a:r>
          </a:p>
          <a:p>
            <a:pPr marL="139700" indent="0">
              <a:buNone/>
            </a:pPr>
            <a:r>
              <a:rPr lang="pt-BR" dirty="0"/>
              <a:t>“Entra lixo, saí lixo”.</a:t>
            </a:r>
          </a:p>
          <a:p>
            <a:pPr marL="139700" indent="0">
              <a:buNone/>
            </a:pPr>
            <a:r>
              <a:rPr lang="pt-BR" dirty="0"/>
              <a:t>Grande fonte de dados vem de serviços gratuitos. Tem um lema que diz “Se o serviço/produto é gratuito, então o produto é você”. Facebook, Instagram, Google, Youtube e demais sites aonde as pessoas interagem e acabam compartilhando tudo o que fazem, os gostos que tem, o que pesquisam, buscam, afinidades (até mesmo quando vamos criar um perfil de cadastro já é indicado para digitarmos que comida gostamos mais, filme, música, </a:t>
            </a:r>
            <a:r>
              <a:rPr lang="pt-BR" dirty="0" err="1"/>
              <a:t>etc</a:t>
            </a:r>
            <a:r>
              <a:rPr lang="pt-BR" dirty="0"/>
              <a:t>). Todos esses dados servem como base para o treinamento de algoritmos para ML. </a:t>
            </a:r>
          </a:p>
        </p:txBody>
      </p:sp>
    </p:spTree>
    <p:extLst>
      <p:ext uri="{BB962C8B-B14F-4D97-AF65-F5344CB8AC3E}">
        <p14:creationId xmlns:p14="http://schemas.microsoft.com/office/powerpoint/2010/main" val="2264878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39700" indent="0">
              <a:buNone/>
            </a:pPr>
            <a:r>
              <a:rPr lang="pt-BR" sz="1100" dirty="0" err="1"/>
              <a:t>Completely</a:t>
            </a:r>
            <a:r>
              <a:rPr lang="pt-BR" sz="1100" dirty="0"/>
              <a:t> </a:t>
            </a:r>
            <a:r>
              <a:rPr lang="pt-BR" sz="1100" dirty="0" err="1"/>
              <a:t>Automated</a:t>
            </a:r>
            <a:r>
              <a:rPr lang="pt-BR" sz="1100" dirty="0"/>
              <a:t> </a:t>
            </a:r>
            <a:r>
              <a:rPr lang="pt-BR" sz="1100" dirty="0" err="1"/>
              <a:t>Public</a:t>
            </a:r>
            <a:r>
              <a:rPr lang="pt-BR" sz="1100" dirty="0"/>
              <a:t> Turing teste </a:t>
            </a:r>
            <a:r>
              <a:rPr lang="pt-BR" sz="1100" dirty="0" err="1"/>
              <a:t>to</a:t>
            </a:r>
            <a:r>
              <a:rPr lang="pt-BR" sz="1100" dirty="0"/>
              <a:t> </a:t>
            </a:r>
            <a:r>
              <a:rPr lang="pt-BR" sz="1100" dirty="0" err="1"/>
              <a:t>tell</a:t>
            </a:r>
            <a:r>
              <a:rPr lang="pt-BR" sz="1100" dirty="0"/>
              <a:t> Computer </a:t>
            </a:r>
            <a:r>
              <a:rPr lang="pt-BR" sz="1100" dirty="0" err="1"/>
              <a:t>and</a:t>
            </a:r>
            <a:r>
              <a:rPr lang="pt-BR" sz="1100" dirty="0"/>
              <a:t> </a:t>
            </a:r>
            <a:r>
              <a:rPr lang="pt-BR" sz="1100" dirty="0" err="1"/>
              <a:t>Humans</a:t>
            </a:r>
            <a:r>
              <a:rPr lang="pt-BR" sz="1100" dirty="0"/>
              <a:t> Apart - </a:t>
            </a:r>
            <a:r>
              <a:rPr lang="pt-PT" dirty="0"/>
              <a:t>Teste de Turing Público Completamente Automatizado para </a:t>
            </a:r>
            <a:r>
              <a:rPr lang="pt-PT" u="sng" dirty="0"/>
              <a:t>Distinguir</a:t>
            </a:r>
            <a:r>
              <a:rPr lang="pt-PT" dirty="0"/>
              <a:t> Computadores e Humanos.</a:t>
            </a:r>
          </a:p>
          <a:p>
            <a:pPr marL="139700" indent="0">
              <a:buNone/>
            </a:pPr>
            <a:endParaRPr lang="pt-PT" dirty="0"/>
          </a:p>
          <a:p>
            <a:pPr marL="139700" indent="0">
              <a:buNone/>
            </a:pPr>
            <a:r>
              <a:rPr lang="pt-PT" dirty="0"/>
              <a:t>Diagnósticos de saúde – Watson da IBM, doença que os médicos não sabiam o que era, colocaram os sintomas na IA e a máquina mostrou possíveis resultados de doença. Hoje em dia, se forem procurar notícias sobre ele, vão encontrar médicos falando que não ajuda tanto pois existem muitas variáveis e detalhes que podem mudar a diagnóstico mas a IBM montou uma área do Watson só para saúde, IBM Watson Health.</a:t>
            </a:r>
          </a:p>
          <a:p>
            <a:pPr marL="139700" indent="0">
              <a:buNone/>
            </a:pPr>
            <a:endParaRPr lang="pt-PT" dirty="0"/>
          </a:p>
          <a:p>
            <a:pPr marL="139700" indent="0">
              <a:buNone/>
            </a:pPr>
            <a:r>
              <a:rPr lang="pt-PT" dirty="0"/>
              <a:t>Google Photos – reconhecimento de imagens – dá para digitar e pesquisar sobre um item ou objeto</a:t>
            </a:r>
          </a:p>
          <a:p>
            <a:pPr marL="139700" indent="0">
              <a:buNone/>
            </a:pPr>
            <a:r>
              <a:rPr lang="pt-PT" dirty="0"/>
              <a:t>Pinterest também utiliza reconhecimento de imagens</a:t>
            </a:r>
          </a:p>
          <a:p>
            <a:pPr marL="139700" indent="0">
              <a:buNone/>
            </a:pPr>
            <a:r>
              <a:rPr lang="pt-PT" dirty="0"/>
              <a:t>Google Lens</a:t>
            </a:r>
            <a:endParaRPr lang="pt-BR" dirty="0"/>
          </a:p>
        </p:txBody>
      </p:sp>
    </p:spTree>
    <p:extLst>
      <p:ext uri="{BB962C8B-B14F-4D97-AF65-F5344CB8AC3E}">
        <p14:creationId xmlns:p14="http://schemas.microsoft.com/office/powerpoint/2010/main" val="327959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39700" indent="0">
              <a:buNone/>
            </a:pPr>
            <a:r>
              <a:rPr lang="pt-BR" dirty="0" err="1"/>
              <a:t>Captcha</a:t>
            </a:r>
            <a:r>
              <a:rPr lang="pt-BR" dirty="0"/>
              <a:t> – surgiu em uma tese de mestrado na universidade Carnegie Mellon (</a:t>
            </a:r>
            <a:r>
              <a:rPr lang="pt-BR" dirty="0" err="1"/>
              <a:t>Pittsburg</a:t>
            </a:r>
            <a:r>
              <a:rPr lang="pt-BR" dirty="0"/>
              <a:t>) ano de 2000 (finalizado em 2003) aonde o objetivo era fazer um processo contrário, aonde o computador pudesse identificar se era um humano ou uma máquina. A intenção era prevenir que um algoritmo pudesse acessar um determinado site e começar a criar inúmeras contas dentro dele. Por exemplo, acessar o site do Yahoo e começar a criar diversas contas de </a:t>
            </a:r>
            <a:r>
              <a:rPr lang="pt-BR" dirty="0" err="1"/>
              <a:t>email</a:t>
            </a:r>
            <a:r>
              <a:rPr lang="pt-BR" dirty="0"/>
              <a:t> para, futuramente, começar a espalhar e-mails de propaganda (spam), e isso realmente acontecia. Na tese, tem como encontrar no Google, vocês podem encontrar as técnicas que ele utilizou para distorcer as letras/palavras e toda a explicação que levou a montar esse sistema.</a:t>
            </a:r>
          </a:p>
          <a:p>
            <a:pPr marL="139700" indent="0">
              <a:buNone/>
            </a:pPr>
            <a:endParaRPr lang="pt-BR" dirty="0"/>
          </a:p>
          <a:p>
            <a:pPr marL="139700" indent="0">
              <a:buNone/>
            </a:pPr>
            <a:r>
              <a:rPr lang="pt-BR" dirty="0"/>
              <a:t>Em 2009 foi adquirido pelo Google e fez parceria com o New York Times para digitalizar o seu acervo de jornais impressos. Algumas das palavras que vemos nos </a:t>
            </a:r>
            <a:r>
              <a:rPr lang="pt-BR" dirty="0" err="1"/>
              <a:t>captchas</a:t>
            </a:r>
            <a:r>
              <a:rPr lang="pt-BR" dirty="0"/>
              <a:t> era palavras reais que o interpretador (utilizando a técnica do OCR) do Google não conseguia identificar e então essas palavras eram separadas e enviadas para o </a:t>
            </a:r>
            <a:r>
              <a:rPr lang="pt-BR" dirty="0" err="1"/>
              <a:t>Captcha</a:t>
            </a:r>
            <a:r>
              <a:rPr lang="pt-BR" dirty="0"/>
              <a:t>. Conforme as pessoas iam escrevendo o que viam, quando chegava a uma determinada porcentagem de palavras iguais, eles identificavam essa palavra como a certa. (aprendizado supervisionado)</a:t>
            </a:r>
          </a:p>
          <a:p>
            <a:pPr marL="139700" indent="0">
              <a:buNone/>
            </a:pPr>
            <a:endParaRPr lang="pt-BR" dirty="0"/>
          </a:p>
          <a:p>
            <a:pPr marL="139700" indent="0">
              <a:buNone/>
            </a:pPr>
            <a:r>
              <a:rPr lang="pt-BR" dirty="0"/>
              <a:t>Depois de um tempo os computadores e algoritmos começaram a conseguir identificar essas palavras e o modelo teve que ir se adaptando para continuar sendo efetivo.</a:t>
            </a:r>
          </a:p>
          <a:p>
            <a:pPr marL="139700" indent="0">
              <a:buNone/>
            </a:pPr>
            <a:endParaRPr lang="pt-BR" dirty="0"/>
          </a:p>
          <a:p>
            <a:pPr marL="139700" indent="0">
              <a:buNone/>
            </a:pPr>
            <a:r>
              <a:rPr lang="pt-BR" dirty="0"/>
              <a:t>Passaram a utilizar imagens para identificarmos como um determinado padrão, faixa de pedestre, fachada de loja, placas de sinalização, postes, e por aí vai.</a:t>
            </a:r>
          </a:p>
          <a:p>
            <a:pPr marL="139700" indent="0">
              <a:buNone/>
            </a:pPr>
            <a:endParaRPr lang="pt-BR" dirty="0"/>
          </a:p>
          <a:p>
            <a:pPr marL="139700" indent="0">
              <a:buNone/>
            </a:pPr>
            <a:r>
              <a:rPr lang="pt-BR" dirty="0"/>
              <a:t>Hoje em dia usamos o </a:t>
            </a:r>
            <a:r>
              <a:rPr lang="pt-BR" dirty="0" err="1"/>
              <a:t>ReCaptcha</a:t>
            </a:r>
            <a:r>
              <a:rPr lang="pt-BR" dirty="0"/>
              <a:t> que tem a mesma base mas, através de cookies, consegue identificar se aquele computador em específico está sendo operado por uma pessoa ou algoritmo, e aí só pergunta para marcar a caixa de “não sou um robô”.</a:t>
            </a:r>
          </a:p>
          <a:p>
            <a:pPr marL="139700" indent="0">
              <a:buNone/>
            </a:pPr>
            <a:endParaRPr lang="pt-BR" dirty="0"/>
          </a:p>
          <a:p>
            <a:pPr marL="139700" indent="0">
              <a:buNone/>
            </a:pPr>
            <a:r>
              <a:rPr lang="pt-BR" dirty="0"/>
              <a:t>Aplicações indiretas: leituras de placas de trânsito (carro autônomo), identificação de faixas de pedestres, identificação de letras (tradução ou digitalização de documentos), uma outra base de dados boa que não fazemos noção mas o Google também utiliza, é o Youtube pois como sabemos, um vídeo é formado por diversas imagens na sequência, os algoritmos do Google conseguem pegar cada frame do vídeo e analisar as imagens, por exemplo, um vídeo que só tem cachorro, quantas imagens de diversos ângulos de cachorro não vai ter lá? Isso ajuda a ML e muito porque imagens de ângulos diferentes aprimoram a inteligência........</a:t>
            </a:r>
          </a:p>
        </p:txBody>
      </p:sp>
    </p:spTree>
    <p:extLst>
      <p:ext uri="{BB962C8B-B14F-4D97-AF65-F5344CB8AC3E}">
        <p14:creationId xmlns:p14="http://schemas.microsoft.com/office/powerpoint/2010/main" val="637464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Podem interromper a apresentação para perguntas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39700" indent="0">
              <a:buNone/>
            </a:pPr>
            <a:r>
              <a:rPr lang="pt-BR" dirty="0"/>
              <a:t>As vezes até navegando em </a:t>
            </a:r>
            <a:r>
              <a:rPr lang="pt-BR" dirty="0" err="1"/>
              <a:t>facebook</a:t>
            </a:r>
            <a:r>
              <a:rPr lang="pt-BR" dirty="0"/>
              <a:t>, </a:t>
            </a:r>
            <a:r>
              <a:rPr lang="pt-BR" dirty="0" err="1"/>
              <a:t>instagram</a:t>
            </a:r>
            <a:r>
              <a:rPr lang="pt-BR" dirty="0"/>
              <a:t>, qualquer outro site, lendo notícia, aparece lá no meio uma propaganda e quase certeza que vai ser sobre algo que nos interessa e já pesquisamos ou estamos pesquisando para comprar</a:t>
            </a:r>
          </a:p>
        </p:txBody>
      </p:sp>
    </p:spTree>
    <p:extLst>
      <p:ext uri="{BB962C8B-B14F-4D97-AF65-F5344CB8AC3E}">
        <p14:creationId xmlns:p14="http://schemas.microsoft.com/office/powerpoint/2010/main" val="2956009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Supervisionado – como o nome diz, precisa de alguém treinando ou orientando sobre o que é, o caso do </a:t>
            </a:r>
            <a:r>
              <a:rPr lang="pt-BR" dirty="0" err="1"/>
              <a:t>captcha</a:t>
            </a:r>
            <a:r>
              <a:rPr lang="pt-BR" dirty="0"/>
              <a:t> é um exemplo</a:t>
            </a:r>
          </a:p>
          <a:p>
            <a:pPr marL="0" lvl="0" indent="0" algn="l" rtl="0">
              <a:spcBef>
                <a:spcPts val="0"/>
              </a:spcBef>
              <a:spcAft>
                <a:spcPts val="0"/>
              </a:spcAft>
              <a:buNone/>
            </a:pPr>
            <a:r>
              <a:rPr lang="pt-BR" dirty="0"/>
              <a:t>Não-supervisionado - </a:t>
            </a:r>
            <a:r>
              <a:rPr lang="pt-BR" b="0" i="0" dirty="0">
                <a:solidFill>
                  <a:srgbClr val="000000"/>
                </a:solidFill>
                <a:effectLst/>
                <a:latin typeface="Open Sans" panose="020B0606030504020204" pitchFamily="34" charset="0"/>
              </a:rPr>
              <a:t>exige que o sistema desenvolva suas próprias conclusões a partir de um determinado conjunto de dados, por exemplo, indicações de produtos recomendados (não tem uma pessoa lá indicando qual produto deve ser indicado, a própria máquina indica um ou mais produtos relacionados com o histórico do usuário, perfil, o que ele está buscando ou comprando no momento, </a:t>
            </a:r>
            <a:r>
              <a:rPr lang="pt-BR" b="0" i="0" dirty="0" err="1">
                <a:solidFill>
                  <a:srgbClr val="000000"/>
                </a:solidFill>
                <a:effectLst/>
                <a:latin typeface="Open Sans" panose="020B0606030504020204" pitchFamily="34" charset="0"/>
              </a:rPr>
              <a:t>etc</a:t>
            </a:r>
            <a:r>
              <a:rPr lang="pt-BR" b="0" i="0" dirty="0">
                <a:solidFill>
                  <a:srgbClr val="000000"/>
                </a:solidFill>
                <a:effectLst/>
                <a:latin typeface="Open Sans" panose="020B0606030504020204" pitchFamily="34" charset="0"/>
              </a:rPr>
              <a:t>). A </a:t>
            </a:r>
            <a:r>
              <a:rPr lang="pt-BR" b="0" i="0" dirty="0" err="1">
                <a:solidFill>
                  <a:srgbClr val="000000"/>
                </a:solidFill>
                <a:effectLst/>
                <a:latin typeface="Open Sans" panose="020B0606030504020204" pitchFamily="34" charset="0"/>
              </a:rPr>
              <a:t>Amazon</a:t>
            </a:r>
            <a:r>
              <a:rPr lang="pt-BR" b="0" i="0" dirty="0">
                <a:solidFill>
                  <a:srgbClr val="000000"/>
                </a:solidFill>
                <a:effectLst/>
                <a:latin typeface="Open Sans" panose="020B0606030504020204" pitchFamily="34" charset="0"/>
              </a:rPr>
              <a:t> tem em desenvolvimento uma ação de levar até a casa da pessoa um produto sem que ela peça, só com base no histórico de compras.....................</a:t>
            </a:r>
            <a:endParaRPr lang="pt-BR" dirty="0"/>
          </a:p>
          <a:p>
            <a:pPr marL="0" lvl="0" indent="0" algn="l" rtl="0">
              <a:spcBef>
                <a:spcPts val="0"/>
              </a:spcBef>
              <a:spcAft>
                <a:spcPts val="0"/>
              </a:spcAft>
              <a:buNone/>
            </a:pPr>
            <a:r>
              <a:rPr lang="pt-BR" dirty="0" err="1"/>
              <a:t>Semi-supervisionado</a:t>
            </a:r>
            <a:r>
              <a:rPr lang="pt-BR" dirty="0"/>
              <a:t> – pega uma base de dados já catalogadas, que sabe com certeza o que tem naquele item, e analisa novas imagens sozinho para aumentar a assertividade do seu modelo.</a:t>
            </a:r>
          </a:p>
          <a:p>
            <a:pPr marL="0" lvl="0" indent="0" algn="l" rtl="0">
              <a:spcBef>
                <a:spcPts val="0"/>
              </a:spcBef>
              <a:spcAft>
                <a:spcPts val="0"/>
              </a:spcAft>
              <a:buNone/>
            </a:pPr>
            <a:r>
              <a:rPr lang="pt-BR" dirty="0"/>
              <a:t>Por reforço – o sistema ganha recompensas quando acerta ou recebe punições quando erra, assim ele vai aprendendo qual o melhor caminho (consequentemente o quem maior pontuação positiva é o que conseguiu melhor resultado). Exemplo: </a:t>
            </a:r>
            <a:r>
              <a:rPr lang="pt-BR" dirty="0" err="1"/>
              <a:t>AlphaGo</a:t>
            </a:r>
            <a:r>
              <a:rPr lang="pt-BR" dirty="0"/>
              <a:t>, ML do Google para o jogo chamado Go ganhou do campeão mundial de Go (Lee </a:t>
            </a:r>
            <a:r>
              <a:rPr lang="pt-BR" dirty="0" err="1"/>
              <a:t>Sedol</a:t>
            </a:r>
            <a:r>
              <a:rPr lang="pt-BR" dirty="0"/>
              <a:t> em Seoul) em 2016</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Geralmente as ML Supervisionadas usam regressão e classificação (que vocês verão em detalhes com o prof. Adilson)</a:t>
            </a:r>
          </a:p>
          <a:p>
            <a:pPr marL="0" lvl="0" indent="0" algn="l" rtl="0">
              <a:spcBef>
                <a:spcPts val="0"/>
              </a:spcBef>
              <a:spcAft>
                <a:spcPts val="0"/>
              </a:spcAft>
              <a:buNone/>
            </a:pPr>
            <a:r>
              <a:rPr lang="pt-BR" dirty="0"/>
              <a:t>E as ML não supervisionadas usam Associação e </a:t>
            </a:r>
            <a:r>
              <a:rPr lang="pt-BR" dirty="0" err="1"/>
              <a:t>Clusterização</a:t>
            </a:r>
            <a:endParaRPr dirty="0"/>
          </a:p>
        </p:txBody>
      </p:sp>
    </p:spTree>
    <p:extLst>
      <p:ext uri="{BB962C8B-B14F-4D97-AF65-F5344CB8AC3E}">
        <p14:creationId xmlns:p14="http://schemas.microsoft.com/office/powerpoint/2010/main" val="2474846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Reforço – Genético, voltado para jogos, e negociações. Construído para situações onde o problema não está relacionado diretamente com os dados mas sim com situações, por exemplo, um carro autônomo pode conhecer todas as leis de trânsito (isso são dados) mas em uma situação real do dia a dia muitos imprevistos podem ocorrer, o objetivo nesse caso não é tentar minimizar os erros (acidentes - imprevistos) e não prever situações que podem ocorrer. Um outro exemplo de algoritmo genético é o baseado em rastro de formigo (ACO – </a:t>
            </a:r>
            <a:r>
              <a:rPr lang="pt-BR" dirty="0" err="1"/>
              <a:t>Ant</a:t>
            </a:r>
            <a:r>
              <a:rPr lang="pt-BR" dirty="0"/>
              <a:t> </a:t>
            </a:r>
            <a:r>
              <a:rPr lang="pt-BR" dirty="0" err="1"/>
              <a:t>Colony</a:t>
            </a:r>
            <a:r>
              <a:rPr lang="pt-BR" dirty="0"/>
              <a:t> </a:t>
            </a:r>
            <a:r>
              <a:rPr lang="pt-BR" dirty="0" err="1"/>
              <a:t>Optmization</a:t>
            </a:r>
            <a:r>
              <a:rPr lang="pt-BR" dirty="0"/>
              <a:t>) onde uma formiga (quando passa por uma superfície) deixa uma quantidade de </a:t>
            </a:r>
            <a:r>
              <a:rPr lang="pt-BR" dirty="0" err="1"/>
              <a:t>ferormônio</a:t>
            </a:r>
            <a:r>
              <a:rPr lang="pt-BR" dirty="0"/>
              <a:t>, se aquele caminho é bom e tem algo bom do outro lado (comida, por exemplo) outras formigas seguirão o rastro e cada vez mais o caminho de </a:t>
            </a:r>
            <a:r>
              <a:rPr lang="pt-BR" dirty="0" err="1"/>
              <a:t>ferormônio</a:t>
            </a:r>
            <a:r>
              <a:rPr lang="pt-BR" dirty="0"/>
              <a:t> ficará mais forte e logo todas seguirão aquele caminho.</a:t>
            </a:r>
          </a:p>
          <a:p>
            <a:pPr marL="0" lvl="0" indent="0" algn="l" rtl="0">
              <a:spcBef>
                <a:spcPts val="0"/>
              </a:spcBef>
              <a:spcAft>
                <a:spcPts val="0"/>
              </a:spcAft>
              <a:buNone/>
            </a:pPr>
            <a:r>
              <a:rPr lang="pt-BR" dirty="0"/>
              <a:t>Q-Learning – </a:t>
            </a:r>
            <a:r>
              <a:rPr lang="pt-BR" dirty="0" err="1"/>
              <a:t>Quality</a:t>
            </a:r>
            <a:r>
              <a:rPr lang="pt-BR" dirty="0"/>
              <a:t> Learning – a máquina “aprende” qual é o melhor resultado e memoriza esse resultado para consultas futuras. Como se fosse uma rede de grafos onde cada caminho possui um valor associado, se o caminho é ruim, o valor é baixo ou negativo, ao contrário, se o caminho é bom, o valor é alto e positivo.</a:t>
            </a:r>
          </a:p>
          <a:p>
            <a:pPr marL="0" lvl="0" indent="0" algn="l" rtl="0">
              <a:spcBef>
                <a:spcPts val="0"/>
              </a:spcBef>
              <a:spcAft>
                <a:spcPts val="0"/>
              </a:spcAft>
              <a:buNone/>
            </a:pPr>
            <a:r>
              <a:rPr lang="pt-BR" dirty="0"/>
              <a:t>DQN – </a:t>
            </a:r>
            <a:r>
              <a:rPr lang="pt-BR" dirty="0" err="1"/>
              <a:t>Deep</a:t>
            </a:r>
            <a:r>
              <a:rPr lang="pt-BR" dirty="0"/>
              <a:t> </a:t>
            </a:r>
            <a:r>
              <a:rPr lang="pt-BR" dirty="0" err="1"/>
              <a:t>Quality</a:t>
            </a:r>
            <a:r>
              <a:rPr lang="pt-BR" dirty="0"/>
              <a:t> Learning – Deixar a máquina aprender totalmente sozinha se é uma boa escolha ou não. Se vai dar certo, não sabemos, mas se der certo é um ótimo início.</a:t>
            </a:r>
          </a:p>
          <a:p>
            <a:pPr marL="0" lvl="0" indent="0" algn="l" rtl="0">
              <a:spcBef>
                <a:spcPts val="0"/>
              </a:spcBef>
              <a:spcAft>
                <a:spcPts val="0"/>
              </a:spcAft>
              <a:buNone/>
            </a:pPr>
            <a:endParaRPr lang="pt-B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dirty="0"/>
              <a:t>Classificação – qual classe aquele objeto pertence, por exemplo, separa itens por cor, ou por tamanho, isto é com base em um atributo/qualidade. Exemplos de utilização: filtro de spam, análise de imagens, detecção de fraudes, análise de sentimentos. Precisam sempre de supervisão, alguém que indica o que aquele item é. Algoritmos conhecidos: </a:t>
            </a:r>
            <a:r>
              <a:rPr lang="en-US" dirty="0"/>
              <a:t>Naive Bayes, Decision Tree, Logistic Regression, K-Nearest </a:t>
            </a:r>
            <a:r>
              <a:rPr lang="en-US" dirty="0" err="1"/>
              <a:t>Neighbours</a:t>
            </a:r>
            <a:r>
              <a:rPr lang="en-US" dirty="0"/>
              <a:t>, Support Vector Machine.</a:t>
            </a:r>
            <a:endParaRPr lang="pt-BR" dirty="0"/>
          </a:p>
          <a:p>
            <a:pPr marL="0" lvl="0" indent="0" algn="l" rtl="0">
              <a:spcBef>
                <a:spcPts val="0"/>
              </a:spcBef>
              <a:spcAft>
                <a:spcPts val="0"/>
              </a:spcAft>
              <a:buNone/>
            </a:pPr>
            <a:endParaRPr lang="pt-B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dirty="0"/>
              <a:t>Regressão – estuda a relação entre duas ou mais variáveis)exemplo: relação de dia do ano com temperatura, preço de carro com relação a quilometragem, preço em relação ao ano. Umidade com chuva... Pode ser linear ou polinomial (transito por horário, 8h tem transito, meio dia não, 17h tem transito, 20h não)... Previsão do tempo, previsão de vendas, otimização de processos, diagnóstico médico.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Clusterização</a:t>
            </a:r>
            <a:r>
              <a:rPr lang="pt-BR" dirty="0"/>
              <a:t> – o que ela faz é uma categorização (junção) de itens semelhantes (com base em algo que tem em comum) para gerar grupos segmentações, isto é, os objetos que tem características semelhantes serão agrupados em uma classe. revelar relações que não são tão simples de bater o olho e encontrar. Exemplos de utilização: campanhas de marketing, segmentação de perfil do cliente– </a:t>
            </a:r>
            <a:r>
              <a:rPr lang="pt-BR" dirty="0" err="1"/>
              <a:t>Spotify</a:t>
            </a:r>
            <a:r>
              <a:rPr lang="pt-BR" dirty="0"/>
              <a:t>, Netflix </a:t>
            </a:r>
            <a:r>
              <a:rPr lang="pt-BR" dirty="0" err="1"/>
              <a:t>etc</a:t>
            </a:r>
            <a:endParaRPr lang="pt-BR" dirty="0"/>
          </a:p>
          <a:p>
            <a:pPr marL="0" lvl="0" indent="0" algn="l" rtl="0">
              <a:spcBef>
                <a:spcPts val="0"/>
              </a:spcBef>
              <a:spcAft>
                <a:spcPts val="0"/>
              </a:spcAft>
              <a:buNone/>
            </a:pPr>
            <a:endParaRPr lang="pt-BR" dirty="0"/>
          </a:p>
          <a:p>
            <a:pPr marL="0" lvl="0" indent="0" algn="l" rtl="0">
              <a:spcBef>
                <a:spcPts val="0"/>
              </a:spcBef>
              <a:spcAft>
                <a:spcPts val="0"/>
              </a:spcAft>
              <a:buNone/>
            </a:pPr>
            <a:r>
              <a:rPr lang="pt-BR" dirty="0"/>
              <a:t>Uma campanha de marketing, por exemplo, que a empresa investiu um dinheiro para disparar e-mails, </a:t>
            </a:r>
            <a:r>
              <a:rPr lang="pt-BR" dirty="0" err="1"/>
              <a:t>sms</a:t>
            </a:r>
            <a:r>
              <a:rPr lang="pt-BR" dirty="0"/>
              <a:t>, fez anúncio nas redes sociais, </a:t>
            </a:r>
            <a:r>
              <a:rPr lang="pt-BR" dirty="0" err="1"/>
              <a:t>youtube</a:t>
            </a:r>
            <a:r>
              <a:rPr lang="pt-BR" dirty="0"/>
              <a:t> e tudo mais... Vamos dizer que a venda aumentou 10%. Isso é uma consequência da maior divulgação, mas desse aumento, qual o perfil de pessoas que compraram? Em um próximo investimento, é possível colocar menos dinheiro e ter o mesmo retorno ou, quem sabe, retorno maior? Se entendermos qual é o nosso cliente, porque ele comprou, qual a relação de compra de um perfil de cliente com determinado produto. Será que se um outro cliente com perfil parecido poderia se interessar por um mesmo produto que o outro cliente comprou? Exemplo, eu tenho um perfil bem parecido com X pessoa mas eu comprei o item Y e ela comprou o Z, será que se divulgar o produto Z para mim e o Y para a outra, dá certo? É uma tentativa que a ML pode fazer e depois de um certo tempo ela poderá analisar se isso deu certo ou não, quantos % compraram, vale a pena fazer isso ou não? Tem algum outro caminho ou indicação que teve maior retorno? Ao invés de indicar os produtos de outra pessoa com perfil parecido seria melhor ver só o perfil dela mesmo a indicar novos produtos? Tudo isso é aprendizado (tanto para a máquina quanto para nós) mas a ideia é deixar tudo isso mais ágil e fazer a máquina quantificar isso enquanto podemos fazer outras tarefas.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Associação – indicação de produtos similares e que podem ser comprados em conjunto (quando estamos no carrinho, ou adicionamos algo, o site mostra “compre junto” ou “você vai precisar de” ou “outros clientes também compraram”, conhecer os perfis de cliente e ter uma garantia maior de sucesso, prever preços e descontos.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Redes neurais de </a:t>
            </a:r>
            <a:r>
              <a:rPr lang="pt-BR" dirty="0" err="1"/>
              <a:t>deep</a:t>
            </a:r>
            <a:r>
              <a:rPr lang="pt-BR" dirty="0"/>
              <a:t> </a:t>
            </a:r>
            <a:r>
              <a:rPr lang="pt-BR" dirty="0" err="1"/>
              <a:t>learning</a:t>
            </a:r>
            <a:r>
              <a:rPr lang="pt-BR" dirty="0"/>
              <a:t> – vamos ver no próximo encontro, mas só para saberem a localização deles. Basicamente a ideia é que a máquina faça tudo sozinho, toso os modelos anteriores poderiam ser automatizados.</a:t>
            </a:r>
            <a:endParaRPr dirty="0"/>
          </a:p>
        </p:txBody>
      </p:sp>
    </p:spTree>
    <p:extLst>
      <p:ext uri="{BB962C8B-B14F-4D97-AF65-F5344CB8AC3E}">
        <p14:creationId xmlns:p14="http://schemas.microsoft.com/office/powerpoint/2010/main" val="378241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Existem algumas plataformas gratuitas para treino, </a:t>
            </a:r>
            <a:r>
              <a:rPr lang="pt-BR" dirty="0" err="1"/>
              <a:t>TensorFlow</a:t>
            </a:r>
            <a:r>
              <a:rPr lang="pt-BR" dirty="0"/>
              <a:t> (Google também adquiriu) é uma das mais utilizadas, dá para treinar modelos com base em diversos algoritmos. É possível utilizar para </a:t>
            </a:r>
            <a:r>
              <a:rPr lang="pt-BR" dirty="0" err="1"/>
              <a:t>chatbots</a:t>
            </a:r>
            <a:r>
              <a:rPr lang="pt-BR" dirty="0"/>
              <a:t>, reconhecimento/classificação de imagens, predição de valores, etc.</a:t>
            </a:r>
            <a:endParaRPr dirty="0"/>
          </a:p>
        </p:txBody>
      </p:sp>
    </p:spTree>
    <p:extLst>
      <p:ext uri="{BB962C8B-B14F-4D97-AF65-F5344CB8AC3E}">
        <p14:creationId xmlns:p14="http://schemas.microsoft.com/office/powerpoint/2010/main" val="98364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6340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Profissional – Cientista de dados (diversas empresas de tecnologia já tem pessoas nesses cargo trabalhando lá, </a:t>
            </a:r>
            <a:r>
              <a:rPr lang="pt-BR" dirty="0" err="1"/>
              <a:t>iFood</a:t>
            </a:r>
            <a:r>
              <a:rPr lang="pt-BR" dirty="0"/>
              <a:t> ................... )</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Armazenamento de dados até temos, mas não há uma cultura para analisar esses dados ou então para escolher quais dados são realmente importante (que vocês verão também com o prof. Adilson). Com a adoção de equipamentos </a:t>
            </a:r>
            <a:r>
              <a:rPr lang="pt-BR" dirty="0" err="1"/>
              <a:t>IoT</a:t>
            </a:r>
            <a:r>
              <a:rPr lang="pt-BR" dirty="0"/>
              <a:t> e </a:t>
            </a:r>
            <a:r>
              <a:rPr lang="pt-BR" dirty="0" err="1"/>
              <a:t>IIoT</a:t>
            </a:r>
            <a:r>
              <a:rPr lang="pt-BR" dirty="0"/>
              <a:t> em indústrias, tende-se a aumentar esse números bem como uma importância e atenção maior aos dados que serão gerados, o que acaba utilizando também o </a:t>
            </a:r>
            <a:r>
              <a:rPr lang="pt-BR" dirty="0" err="1"/>
              <a:t>BigData</a:t>
            </a:r>
            <a:r>
              <a:rPr lang="pt-BR" dirty="0"/>
              <a:t> e ferramenta de análises mais específicas.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Éticos, da mesma forma que uma IA pode aprender, usando a ML, para coisas boas, também pode levar a aprender coisas ruins ou ofensivas. É necessário aprimorar as regras éticas de boas condutas, leis de cada país (por exemplo, faz um sinal com a mão ou um gesto que pode ser ofensivo em uma região ou outra do mundo). Mesmo porque toda IA terá que tomar decisões importantes e às vezes decidir sobre a vida de pessoas ou animais.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Medo – perder o emprego para máquinas, ações que elas podem tomar, até mesmo em extinção da raça humana.</a:t>
            </a:r>
            <a:endParaRPr dirty="0"/>
          </a:p>
        </p:txBody>
      </p:sp>
    </p:spTree>
    <p:extLst>
      <p:ext uri="{BB962C8B-B14F-4D97-AF65-F5344CB8AC3E}">
        <p14:creationId xmlns:p14="http://schemas.microsoft.com/office/powerpoint/2010/main" val="737305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7566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2639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2296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866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bc98855ff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bc98855f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McCulloch</a:t>
            </a:r>
            <a:r>
              <a:rPr lang="pt-BR" dirty="0"/>
              <a:t> &amp; Pitt – primeira publicação sobre redes neurais, descreviam como os neurônios funcionavam e montaram um modelo elétrico para demonstração. </a:t>
            </a:r>
            <a:r>
              <a:rPr lang="pt-BR" b="0" i="0" dirty="0">
                <a:solidFill>
                  <a:srgbClr val="4F5D75"/>
                </a:solidFill>
                <a:effectLst/>
                <a:latin typeface="Open Sans" panose="020B0604020202020204" charset="0"/>
              </a:rPr>
              <a:t>. Este modelo abriu o caminho para a pesquisa da rede neural dividida em duas abordagens: uma abordagem focada em processos biológicos no cérebro, enquanto a outra focada na aplicação de redes neurais à inteligência artificial.</a:t>
            </a:r>
          </a:p>
          <a:p>
            <a:pPr marL="0" lvl="0" indent="0" algn="l" rtl="0">
              <a:spcBef>
                <a:spcPts val="0"/>
              </a:spcBef>
              <a:spcAft>
                <a:spcPts val="0"/>
              </a:spcAft>
              <a:buNone/>
            </a:pPr>
            <a:endParaRPr lang="pt-BR" b="0" i="0" dirty="0">
              <a:solidFill>
                <a:srgbClr val="4F5D75"/>
              </a:solidFill>
              <a:effectLst/>
              <a:latin typeface="Open Sans" panose="020B0604020202020204" charset="0"/>
            </a:endParaRPr>
          </a:p>
          <a:p>
            <a:pPr marL="0" lvl="0" indent="0" algn="l" rtl="0">
              <a:spcBef>
                <a:spcPts val="0"/>
              </a:spcBef>
              <a:spcAft>
                <a:spcPts val="0"/>
              </a:spcAft>
              <a:buNone/>
            </a:pPr>
            <a:r>
              <a:rPr lang="pt-BR" b="0" i="0" dirty="0">
                <a:solidFill>
                  <a:srgbClr val="4F5D75"/>
                </a:solidFill>
                <a:effectLst/>
                <a:latin typeface="Open Sans" panose="020B0604020202020204" charset="0"/>
              </a:rPr>
              <a:t>1956 – </a:t>
            </a:r>
            <a:r>
              <a:rPr lang="de-DE" b="0" i="0" u="sng" dirty="0">
                <a:solidFill>
                  <a:srgbClr val="4F5D75"/>
                </a:solidFill>
                <a:effectLst/>
                <a:latin typeface="Open Sans" panose="020B0604020202020204" charset="0"/>
              </a:rPr>
              <a:t>Bernard Widrow e Marcian Hoff</a:t>
            </a:r>
            <a:r>
              <a:rPr lang="de-DE" b="0" i="0" dirty="0">
                <a:solidFill>
                  <a:srgbClr val="4F5D75"/>
                </a:solidFill>
                <a:effectLst/>
                <a:latin typeface="Open Sans" panose="020B0604020202020204" charset="0"/>
              </a:rPr>
              <a:t>, de Stanford, </a:t>
            </a:r>
            <a:r>
              <a:rPr lang="pt-BR" b="0" i="0" dirty="0">
                <a:solidFill>
                  <a:srgbClr val="4F5D75"/>
                </a:solidFill>
                <a:effectLst/>
                <a:latin typeface="Open Sans" panose="020B0604020202020204" charset="0"/>
              </a:rPr>
              <a:t>ADALINE foi desenvolvido para reconhecer padrões binários de modo que, se ele estivesse lendo bits de transmissão de uma linha telefônica, poderia prever o próximo bit. MADALINE foi a primeira rede neural aplicada a um problema do mundo real, usando um filtro adaptativo que elimina ecos nas linhas telefônicas. Embora o sistema seja tão antigo como os sistemas de controle de tráfego aéreo, ele ainda está em uso comercial.</a:t>
            </a:r>
            <a:endParaRPr lang="de-DE" b="0" i="0" dirty="0">
              <a:solidFill>
                <a:srgbClr val="4F5D75"/>
              </a:solidFill>
              <a:effectLst/>
              <a:latin typeface="Open Sans" panose="020B0604020202020204" charset="0"/>
            </a:endParaRP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Perceptron</a:t>
            </a:r>
            <a:r>
              <a:rPr lang="pt-BR" dirty="0"/>
              <a:t> (por </a:t>
            </a:r>
            <a:r>
              <a:rPr lang="pt-BR" dirty="0" err="1"/>
              <a:t>Rosenblatt</a:t>
            </a:r>
            <a:r>
              <a:rPr lang="pt-BR" dirty="0"/>
              <a:t> </a:t>
            </a:r>
            <a:r>
              <a:rPr lang="pt-BR" b="0" i="0" dirty="0">
                <a:solidFill>
                  <a:srgbClr val="4F5D75"/>
                </a:solidFill>
                <a:effectLst/>
                <a:latin typeface="Open Sans" panose="020B0604020202020204" charset="0"/>
              </a:rPr>
              <a:t>um neurobiologista</a:t>
            </a:r>
            <a:r>
              <a:rPr lang="pt-BR" dirty="0"/>
              <a:t>) é o nome utilizado para identificar uma rede neural artificial. Classificador binário (entra e saída) mas tem um peso aplicado no processamento.</a:t>
            </a:r>
            <a:r>
              <a:rPr lang="pt-BR" b="0" i="0" dirty="0">
                <a:solidFill>
                  <a:srgbClr val="4F5D75"/>
                </a:solidFill>
                <a:effectLst/>
                <a:latin typeface="Open Sans" panose="020B0604020202020204" charset="0"/>
              </a:rPr>
              <a:t> O </a:t>
            </a:r>
            <a:r>
              <a:rPr lang="pt-BR" b="0" i="0" dirty="0" err="1">
                <a:solidFill>
                  <a:srgbClr val="4F5D75"/>
                </a:solidFill>
                <a:effectLst/>
                <a:latin typeface="Open Sans" panose="020B0604020202020204" charset="0"/>
              </a:rPr>
              <a:t>Perceptron</a:t>
            </a:r>
            <a:r>
              <a:rPr lang="pt-BR" b="0" i="0" dirty="0">
                <a:solidFill>
                  <a:srgbClr val="4F5D75"/>
                </a:solidFill>
                <a:effectLst/>
                <a:latin typeface="Open Sans" panose="020B0604020202020204" charset="0"/>
              </a:rPr>
              <a:t> calcula uma soma ponderada das entradas, subtrai um limite e passa um dos dois valores possíveis como resultado. Mas foi comprovada a sua limitação (quando há somente uma camada)</a:t>
            </a:r>
            <a:endParaRPr lang="pt-BR" dirty="0"/>
          </a:p>
          <a:p>
            <a:pPr marL="0" lvl="0" indent="0" algn="l" rtl="0">
              <a:spcBef>
                <a:spcPts val="0"/>
              </a:spcBef>
              <a:spcAft>
                <a:spcPts val="0"/>
              </a:spcAft>
              <a:buNone/>
            </a:pPr>
            <a:endParaRPr lang="pt-BR" dirty="0"/>
          </a:p>
          <a:p>
            <a:pPr marL="0" lvl="0" indent="0" algn="l" rtl="0">
              <a:spcBef>
                <a:spcPts val="0"/>
              </a:spcBef>
              <a:spcAft>
                <a:spcPts val="0"/>
              </a:spcAft>
              <a:buNone/>
            </a:pPr>
            <a:r>
              <a:rPr lang="pt-BR" dirty="0"/>
              <a:t>XOR </a:t>
            </a:r>
            <a:r>
              <a:rPr lang="pt-BR" dirty="0" err="1"/>
              <a:t>Problem</a:t>
            </a:r>
            <a:r>
              <a:rPr lang="pt-BR" dirty="0"/>
              <a:t> – </a:t>
            </a:r>
            <a:r>
              <a:rPr lang="pt-BR" dirty="0" err="1"/>
              <a:t>Minsky</a:t>
            </a:r>
            <a:r>
              <a:rPr lang="pt-BR" dirty="0"/>
              <a:t> &amp; </a:t>
            </a:r>
            <a:r>
              <a:rPr lang="pt-BR" dirty="0" err="1"/>
              <a:t>Papert</a:t>
            </a:r>
            <a:r>
              <a:rPr lang="pt-BR" dirty="0"/>
              <a:t> –</a:t>
            </a:r>
            <a:r>
              <a:rPr lang="pt-BR" b="0" i="0" dirty="0">
                <a:solidFill>
                  <a:srgbClr val="000000"/>
                </a:solidFill>
                <a:effectLst/>
                <a:latin typeface="Verdana" panose="020B0604030504040204" pitchFamily="34" charset="0"/>
              </a:rPr>
              <a:t>matematicamente o </a:t>
            </a:r>
            <a:r>
              <a:rPr lang="pt-BR" b="0" i="0" dirty="0" err="1">
                <a:solidFill>
                  <a:srgbClr val="000000"/>
                </a:solidFill>
                <a:effectLst/>
                <a:latin typeface="Verdana" panose="020B0604030504040204" pitchFamily="34" charset="0"/>
              </a:rPr>
              <a:t>Perceptron</a:t>
            </a:r>
            <a:r>
              <a:rPr lang="pt-BR" b="0" i="0" dirty="0">
                <a:solidFill>
                  <a:srgbClr val="000000"/>
                </a:solidFill>
                <a:effectLst/>
                <a:latin typeface="Verdana" panose="020B0604030504040204" pitchFamily="34" charset="0"/>
              </a:rPr>
              <a:t> e demostrava que redes de uma camada não são capazes de solucionar problemas que não sejam linearmente separáveis. Funciona bem para uma camada, não para mais.</a:t>
            </a:r>
          </a:p>
          <a:p>
            <a:pPr marL="0" lvl="0" indent="0" algn="l" rtl="0">
              <a:spcBef>
                <a:spcPts val="0"/>
              </a:spcBef>
              <a:spcAft>
                <a:spcPts val="0"/>
              </a:spcAft>
              <a:buNone/>
            </a:pPr>
            <a:endParaRPr lang="pt-BR" b="0" i="0" dirty="0">
              <a:solidFill>
                <a:srgbClr val="000000"/>
              </a:solidFill>
              <a:effectLst/>
              <a:latin typeface="Verdana" panose="020B0604030504040204" pitchFamily="34" charset="0"/>
            </a:endParaRPr>
          </a:p>
          <a:p>
            <a:pPr marL="0" lvl="0" indent="0" algn="l" rtl="0">
              <a:spcBef>
                <a:spcPts val="0"/>
              </a:spcBef>
              <a:spcAft>
                <a:spcPts val="0"/>
              </a:spcAft>
              <a:buNone/>
            </a:pPr>
            <a:r>
              <a:rPr lang="pt-BR" b="0" i="0" dirty="0">
                <a:solidFill>
                  <a:srgbClr val="000000"/>
                </a:solidFill>
                <a:effectLst/>
                <a:latin typeface="Verdana" panose="020B0604030504040204" pitchFamily="34" charset="0"/>
              </a:rPr>
              <a:t>Com as publicações sobre o assunto de máquinas pensantes, houve muito receio da população e os investimentos na área acabaram limitados, grandes empresas pararam de contribuir. Isso durou até por volta de 1981.</a:t>
            </a:r>
          </a:p>
          <a:p>
            <a:pPr marL="0" lvl="0" indent="0" algn="l" rtl="0">
              <a:spcBef>
                <a:spcPts val="0"/>
              </a:spcBef>
              <a:spcAft>
                <a:spcPts val="0"/>
              </a:spcAft>
              <a:buNone/>
            </a:pPr>
            <a:endParaRPr lang="pt-BR" b="0" i="0" dirty="0">
              <a:solidFill>
                <a:srgbClr val="000000"/>
              </a:solidFill>
              <a:effectLst/>
              <a:latin typeface="Verdana" panose="020B0604030504040204" pitchFamily="34" charset="0"/>
            </a:endParaRPr>
          </a:p>
          <a:p>
            <a:pPr marL="0" lvl="0" indent="0" algn="l" rtl="0">
              <a:spcBef>
                <a:spcPts val="0"/>
              </a:spcBef>
              <a:spcAft>
                <a:spcPts val="0"/>
              </a:spcAft>
              <a:buNone/>
            </a:pPr>
            <a:r>
              <a:rPr lang="pt-BR" b="0" i="0" dirty="0" err="1">
                <a:solidFill>
                  <a:srgbClr val="000000"/>
                </a:solidFill>
                <a:effectLst/>
                <a:latin typeface="Verdana" panose="020B0604030504040204" pitchFamily="34" charset="0"/>
              </a:rPr>
              <a:t>Backpropagation</a:t>
            </a:r>
            <a:r>
              <a:rPr lang="pt-BR" b="0" i="0" dirty="0">
                <a:solidFill>
                  <a:srgbClr val="000000"/>
                </a:solidFill>
                <a:effectLst/>
                <a:latin typeface="Verdana" panose="020B0604030504040204" pitchFamily="34" charset="0"/>
              </a:rPr>
              <a:t> – </a:t>
            </a:r>
            <a:r>
              <a:rPr lang="pt-BR" b="0" i="0" dirty="0" err="1">
                <a:solidFill>
                  <a:srgbClr val="000000"/>
                </a:solidFill>
                <a:effectLst/>
                <a:latin typeface="Verdana" panose="020B0604030504040204" pitchFamily="34" charset="0"/>
              </a:rPr>
              <a:t>Werbos</a:t>
            </a:r>
            <a:r>
              <a:rPr lang="pt-BR" b="0" i="0" dirty="0">
                <a:solidFill>
                  <a:srgbClr val="000000"/>
                </a:solidFill>
                <a:effectLst/>
                <a:latin typeface="Verdana" panose="020B0604030504040204" pitchFamily="34" charset="0"/>
              </a:rPr>
              <a:t> - Durante o treinamento a rede neural opera em uma sequência de dois passos. Primeiro, um padrão é apresentado à camada de entrada da rede. A atividade resultante flui através da rede, camada por camada, até que a resposta seja produzida pela camada de saída. No segundo passo, a saída obtida é comparada à saída desejada para esse padrão particular. Se esta não estiver correta, o erro é calculado. O erro é propagado a partir da camada de saída até a camada de entrada, e os pesos das conexões das unidades das camadas internas vão sendo modificados conforme o erro é </a:t>
            </a:r>
            <a:r>
              <a:rPr lang="pt-BR" b="0" i="0" dirty="0" err="1">
                <a:solidFill>
                  <a:srgbClr val="000000"/>
                </a:solidFill>
                <a:effectLst/>
                <a:latin typeface="Verdana" panose="020B0604030504040204" pitchFamily="34" charset="0"/>
              </a:rPr>
              <a:t>retropropagado</a:t>
            </a:r>
            <a:r>
              <a:rPr lang="pt-BR" b="0" i="0" dirty="0">
                <a:solidFill>
                  <a:srgbClr val="000000"/>
                </a:solidFill>
                <a:effectLst/>
                <a:latin typeface="Verdana" panose="020B0604030504040204" pitchFamily="34" charset="0"/>
              </a:rPr>
              <a:t>. (melhora os resultados e aprendizado da rede, calibra e ajusta os parâmetros) Modelo mais usado até hoje</a:t>
            </a:r>
          </a:p>
          <a:p>
            <a:pPr marL="0" lvl="0" indent="0" algn="l" rtl="0">
              <a:spcBef>
                <a:spcPts val="0"/>
              </a:spcBef>
              <a:spcAft>
                <a:spcPts val="0"/>
              </a:spcAft>
              <a:buNone/>
            </a:pPr>
            <a:endParaRPr lang="pt-BR" b="0" i="0" dirty="0">
              <a:solidFill>
                <a:srgbClr val="000000"/>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100" dirty="0" err="1">
                <a:solidFill>
                  <a:schemeClr val="lt1"/>
                </a:solidFill>
                <a:latin typeface="Muli"/>
                <a:ea typeface="Muli"/>
                <a:cs typeface="Muli"/>
                <a:sym typeface="Muli"/>
              </a:rPr>
              <a:t>Perception</a:t>
            </a:r>
            <a:r>
              <a:rPr lang="pt-BR" sz="1100" dirty="0">
                <a:solidFill>
                  <a:schemeClr val="lt1"/>
                </a:solidFill>
                <a:latin typeface="Muli"/>
                <a:ea typeface="Muli"/>
                <a:cs typeface="Muli"/>
                <a:sym typeface="Muli"/>
              </a:rPr>
              <a:t> de multicamadas – rede neural de mais de uma camada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1100" dirty="0">
              <a:solidFill>
                <a:schemeClr val="lt1"/>
              </a:solidFill>
              <a:latin typeface="Muli"/>
              <a:ea typeface="Muli"/>
              <a:cs typeface="Muli"/>
              <a:sym typeface="Mul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100" dirty="0">
                <a:solidFill>
                  <a:schemeClr val="lt1"/>
                </a:solidFill>
                <a:latin typeface="Muli"/>
                <a:ea typeface="Muli"/>
                <a:cs typeface="Muli"/>
                <a:sym typeface="Muli"/>
              </a:rPr>
              <a:t>RNN – Rede Neural Recorrente – sistema para autocompletar textos, por exemplo, analisa quais palavras são mais comuns junto com outras palavras. A diferença dela é que consegue memorizar o caminho que já foi passado.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1100" dirty="0">
              <a:solidFill>
                <a:schemeClr val="lt1"/>
              </a:solidFill>
              <a:latin typeface="Muli"/>
              <a:ea typeface="Muli"/>
              <a:cs typeface="Muli"/>
              <a:sym typeface="Mul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100" dirty="0">
                <a:solidFill>
                  <a:schemeClr val="lt1"/>
                </a:solidFill>
                <a:latin typeface="Muli"/>
                <a:ea typeface="Muli"/>
                <a:cs typeface="Muli"/>
                <a:sym typeface="Muli"/>
              </a:rPr>
              <a:t>1ª conferência – promovida para </a:t>
            </a:r>
            <a:r>
              <a:rPr lang="pt-BR" sz="1100" dirty="0" err="1">
                <a:solidFill>
                  <a:schemeClr val="lt1"/>
                </a:solidFill>
                <a:latin typeface="Muli"/>
                <a:ea typeface="Muli"/>
                <a:cs typeface="Muli"/>
                <a:sym typeface="Muli"/>
              </a:rPr>
              <a:t>iEEE</a:t>
            </a:r>
            <a:r>
              <a:rPr lang="pt-BR" sz="1100" dirty="0">
                <a:solidFill>
                  <a:schemeClr val="lt1"/>
                </a:solidFill>
                <a:latin typeface="Muli"/>
                <a:ea typeface="Muli"/>
                <a:cs typeface="Muli"/>
                <a:sym typeface="Muli"/>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1000" dirty="0">
              <a:solidFill>
                <a:schemeClr val="lt1"/>
              </a:solidFill>
              <a:latin typeface="Muli"/>
              <a:ea typeface="Muli"/>
              <a:cs typeface="Muli"/>
              <a:sym typeface="Mul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000" dirty="0">
                <a:solidFill>
                  <a:schemeClr val="lt1"/>
                </a:solidFill>
                <a:latin typeface="Muli"/>
                <a:ea typeface="Muli"/>
                <a:cs typeface="Muli"/>
                <a:sym typeface="Muli"/>
              </a:rPr>
              <a:t>1989 – </a:t>
            </a:r>
            <a:r>
              <a:rPr lang="pt-BR" sz="1400" b="0" i="0" dirty="0">
                <a:solidFill>
                  <a:srgbClr val="4F5D75"/>
                </a:solidFill>
                <a:effectLst/>
                <a:latin typeface="Open Sans" panose="020B0604020202020204" charset="0"/>
                <a:ea typeface="Muli"/>
                <a:cs typeface="Muli"/>
                <a:sym typeface="Muli"/>
              </a:rPr>
              <a:t>primeiros algoritmos testados para treinamento de Redes Neurais porém era necessário aguardar diversos dias o resultado, o que não tornava viável no dia a dia.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1400" b="0" i="0" dirty="0">
              <a:solidFill>
                <a:srgbClr val="4F5D75"/>
              </a:solidFill>
              <a:effectLst/>
              <a:latin typeface="Open Sans" panose="020B0604020202020204" charset="0"/>
              <a:ea typeface="Muli"/>
              <a:cs typeface="Muli"/>
              <a:sym typeface="Mul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400" b="0" i="0" dirty="0">
                <a:solidFill>
                  <a:srgbClr val="4F5D75"/>
                </a:solidFill>
                <a:effectLst/>
                <a:latin typeface="Open Sans" panose="020B0604020202020204" charset="0"/>
                <a:ea typeface="Muli"/>
                <a:cs typeface="Muli"/>
                <a:sym typeface="Muli"/>
              </a:rPr>
              <a:t>1992 - </a:t>
            </a:r>
            <a:r>
              <a:rPr lang="pt-BR" sz="1400" b="0" i="0" dirty="0" err="1">
                <a:solidFill>
                  <a:srgbClr val="4F5D75"/>
                </a:solidFill>
                <a:effectLst/>
                <a:latin typeface="Open Sans" panose="020B0604020202020204" charset="0"/>
              </a:rPr>
              <a:t>Juyang</a:t>
            </a:r>
            <a:r>
              <a:rPr lang="pt-BR" sz="1400" b="0" i="0" dirty="0">
                <a:solidFill>
                  <a:srgbClr val="4F5D75"/>
                </a:solidFill>
                <a:effectLst/>
                <a:latin typeface="Open Sans" panose="020B0604020202020204" charset="0"/>
              </a:rPr>
              <a:t> </a:t>
            </a:r>
            <a:r>
              <a:rPr lang="pt-BR" sz="1400" b="0" i="0" dirty="0" err="1">
                <a:solidFill>
                  <a:srgbClr val="4F5D75"/>
                </a:solidFill>
                <a:effectLst/>
                <a:latin typeface="Open Sans" panose="020B0604020202020204" charset="0"/>
              </a:rPr>
              <a:t>Weng</a:t>
            </a:r>
            <a:r>
              <a:rPr lang="pt-BR" sz="1400" b="0" i="0" dirty="0">
                <a:solidFill>
                  <a:srgbClr val="4F5D75"/>
                </a:solidFill>
                <a:effectLst/>
                <a:latin typeface="Open Sans" panose="020B0604020202020204" charset="0"/>
              </a:rPr>
              <a:t> publica o </a:t>
            </a:r>
            <a:r>
              <a:rPr lang="pt-BR" sz="1400" b="0" i="0" dirty="0" err="1">
                <a:solidFill>
                  <a:srgbClr val="4F5D75"/>
                </a:solidFill>
                <a:effectLst/>
                <a:latin typeface="Open Sans" panose="020B0604020202020204" charset="0"/>
              </a:rPr>
              <a:t>Cresceptron</a:t>
            </a:r>
            <a:r>
              <a:rPr lang="pt-BR" sz="1400" b="0" i="0" dirty="0">
                <a:solidFill>
                  <a:srgbClr val="4F5D75"/>
                </a:solidFill>
                <a:effectLst/>
                <a:latin typeface="Open Sans" panose="020B0604020202020204" charset="0"/>
              </a:rPr>
              <a:t>, um método para realizar o reconhecimento de objetos 3-D automaticamente a partir de cenas desordenadas.</a:t>
            </a:r>
            <a:r>
              <a:rPr lang="pt-BR" sz="1400" b="0" i="0" dirty="0">
                <a:solidFill>
                  <a:srgbClr val="4F5D75"/>
                </a:solidFill>
                <a:effectLst/>
                <a:latin typeface="Open Sans" panose="020B0604020202020204" charset="0"/>
                <a:sym typeface="Muli"/>
              </a:rPr>
              <a:t> Tem um modelo de OCR do Google que consegue acertar a digitalização de livros dobrados. Livros que não podem ser abertos totalmente por conta de restauração.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1400" b="0" i="0" dirty="0">
              <a:solidFill>
                <a:srgbClr val="4F5D75"/>
              </a:solidFill>
              <a:effectLst/>
              <a:latin typeface="Open Sans" panose="020B0604020202020204" charset="0"/>
              <a:sym typeface="Mul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400" b="0" i="0" dirty="0">
                <a:solidFill>
                  <a:srgbClr val="4F5D75"/>
                </a:solidFill>
                <a:effectLst/>
                <a:latin typeface="Open Sans" panose="020B0604020202020204" charset="0"/>
                <a:sym typeface="Muli"/>
              </a:rPr>
              <a:t>Computadores passam a ter mais capacidade de processamento, melhorando o desempenho dos algoritmos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1400" b="0" i="0" dirty="0">
              <a:solidFill>
                <a:srgbClr val="4F5D75"/>
              </a:solidFill>
              <a:effectLst/>
              <a:latin typeface="Open Sans" panose="020B0604020202020204" charset="0"/>
              <a:ea typeface="Muli"/>
              <a:cs typeface="Muli"/>
              <a:sym typeface="Mul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400" b="0" i="0" dirty="0">
                <a:solidFill>
                  <a:srgbClr val="4F5D75"/>
                </a:solidFill>
                <a:effectLst/>
                <a:latin typeface="Open Sans" panose="020B0604020202020204" charset="0"/>
                <a:ea typeface="Muli"/>
                <a:cs typeface="Muli"/>
                <a:sym typeface="Muli"/>
              </a:rPr>
              <a:t>2000 – Termo </a:t>
            </a:r>
            <a:r>
              <a:rPr lang="pt-BR" sz="1400" b="0" i="0" dirty="0" err="1">
                <a:solidFill>
                  <a:srgbClr val="4F5D75"/>
                </a:solidFill>
                <a:effectLst/>
                <a:latin typeface="Open Sans" panose="020B0604020202020204" charset="0"/>
                <a:ea typeface="Muli"/>
                <a:cs typeface="Muli"/>
                <a:sym typeface="Muli"/>
              </a:rPr>
              <a:t>Deep</a:t>
            </a:r>
            <a:r>
              <a:rPr lang="pt-BR" sz="1400" b="0" i="0" dirty="0">
                <a:solidFill>
                  <a:srgbClr val="4F5D75"/>
                </a:solidFill>
                <a:effectLst/>
                <a:latin typeface="Open Sans" panose="020B0604020202020204" charset="0"/>
                <a:ea typeface="Muli"/>
                <a:cs typeface="Muli"/>
                <a:sym typeface="Muli"/>
              </a:rPr>
              <a:t> Learning ganho popularidade após divulgação em artigo científico. </a:t>
            </a:r>
            <a:r>
              <a:rPr lang="pt-BR" sz="2400" b="0" i="0" dirty="0">
                <a:solidFill>
                  <a:srgbClr val="4F5D75"/>
                </a:solidFill>
                <a:effectLst/>
                <a:latin typeface="Open Sans" panose="020B0604020202020204" charset="0"/>
              </a:rPr>
              <a:t>Geoffrey </a:t>
            </a:r>
            <a:r>
              <a:rPr lang="pt-BR" sz="2400" b="0" i="0" dirty="0" err="1">
                <a:solidFill>
                  <a:srgbClr val="4F5D75"/>
                </a:solidFill>
                <a:effectLst/>
                <a:latin typeface="Open Sans" panose="020B0604020202020204" charset="0"/>
              </a:rPr>
              <a:t>Hinton</a:t>
            </a:r>
            <a:r>
              <a:rPr lang="pt-BR" sz="2400" b="0" i="0" dirty="0">
                <a:solidFill>
                  <a:srgbClr val="4F5D75"/>
                </a:solidFill>
                <a:effectLst/>
                <a:latin typeface="Open Sans" panose="020B0604020202020204" charset="0"/>
              </a:rPr>
              <a:t> e </a:t>
            </a:r>
            <a:r>
              <a:rPr lang="pt-BR" sz="2400" b="0" i="0" dirty="0" err="1">
                <a:solidFill>
                  <a:srgbClr val="4F5D75"/>
                </a:solidFill>
                <a:effectLst/>
                <a:latin typeface="Open Sans" panose="020B0604020202020204" charset="0"/>
              </a:rPr>
              <a:t>Ruslan</a:t>
            </a:r>
            <a:r>
              <a:rPr lang="pt-BR" sz="2400" b="0" i="0" dirty="0">
                <a:solidFill>
                  <a:srgbClr val="4F5D75"/>
                </a:solidFill>
                <a:effectLst/>
                <a:latin typeface="Open Sans" panose="020B0604020202020204" charset="0"/>
              </a:rPr>
              <a:t> </a:t>
            </a:r>
            <a:r>
              <a:rPr lang="pt-BR" sz="2400" b="0" i="0" dirty="0" err="1">
                <a:solidFill>
                  <a:srgbClr val="4F5D75"/>
                </a:solidFill>
                <a:effectLst/>
                <a:latin typeface="Open Sans" panose="020B0604020202020204" charset="0"/>
              </a:rPr>
              <a:t>Salakhutdinov</a:t>
            </a:r>
            <a:r>
              <a:rPr lang="pt-BR" sz="2400" b="0" i="0" dirty="0">
                <a:solidFill>
                  <a:srgbClr val="4F5D75"/>
                </a:solidFill>
                <a:effectLst/>
                <a:latin typeface="Open Sans" panose="020B0604020202020204" charset="0"/>
              </a:rPr>
              <a:t> mostrar como uma rede neural de várias camadas poderia ser </a:t>
            </a:r>
            <a:r>
              <a:rPr lang="pt-BR" sz="2400" b="0" i="0" dirty="0" err="1">
                <a:solidFill>
                  <a:srgbClr val="4F5D75"/>
                </a:solidFill>
                <a:effectLst/>
                <a:latin typeface="Open Sans" panose="020B0604020202020204" charset="0"/>
              </a:rPr>
              <a:t>pré</a:t>
            </a:r>
            <a:r>
              <a:rPr lang="pt-BR" sz="2400" b="0" i="0" dirty="0">
                <a:solidFill>
                  <a:srgbClr val="4F5D75"/>
                </a:solidFill>
                <a:effectLst/>
                <a:latin typeface="Open Sans" panose="020B0604020202020204" charset="0"/>
              </a:rPr>
              <a:t>-treinada uma camada por vez.</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2400" b="0" i="0" dirty="0">
              <a:solidFill>
                <a:srgbClr val="4F5D75"/>
              </a:solidFill>
              <a:effectLst/>
              <a:latin typeface="Open Sans" panose="020B0604020202020204" charset="0"/>
              <a:ea typeface="Muli"/>
              <a:cs typeface="Muli"/>
              <a:sym typeface="Mul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2400" b="0" i="0" dirty="0">
                <a:solidFill>
                  <a:srgbClr val="4F5D75"/>
                </a:solidFill>
                <a:effectLst/>
                <a:latin typeface="Open Sans" panose="020B0604020202020204" charset="0"/>
                <a:ea typeface="Muli"/>
                <a:cs typeface="Muli"/>
                <a:sym typeface="Muli"/>
              </a:rPr>
              <a:t>2009 - W</a:t>
            </a:r>
            <a:r>
              <a:rPr lang="pt-BR" sz="4000" b="0" i="0" dirty="0">
                <a:solidFill>
                  <a:srgbClr val="4F5D75"/>
                </a:solidFill>
                <a:effectLst/>
                <a:latin typeface="Open Sans" panose="020B0604020202020204" charset="0"/>
              </a:rPr>
              <a:t>orkshop sobre Aprendizagem Profunda para Reconhecimento de Voz e descobre-se que com um conjunto de dados suficientemente grande, as redes neurais não precisam de pré-treinamento e as taxas de erro caem significativamente.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4000" b="0" i="0" dirty="0">
              <a:solidFill>
                <a:srgbClr val="4F5D75"/>
              </a:solidFill>
              <a:effectLst/>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6000" b="1" i="0" dirty="0">
                <a:solidFill>
                  <a:srgbClr val="4F5D75"/>
                </a:solidFill>
                <a:effectLst/>
                <a:latin typeface="Open Sans" panose="020B0604020202020204" charset="0"/>
              </a:rPr>
              <a:t>2012</a:t>
            </a:r>
            <a:r>
              <a:rPr lang="pt-BR" sz="6000" b="0" i="0" dirty="0">
                <a:solidFill>
                  <a:srgbClr val="4F5D75"/>
                </a:solidFill>
                <a:effectLst/>
                <a:latin typeface="Open Sans" panose="020B0604020202020204" charset="0"/>
              </a:rPr>
              <a:t>: algoritmos de reconhecimento de padrões artificiais alcançam desempenho em nível humano em determinadas tarefas.</a:t>
            </a:r>
            <a:endParaRPr lang="pt-BR" sz="4000" b="0" i="0" dirty="0">
              <a:solidFill>
                <a:srgbClr val="4F5D75"/>
              </a:solidFill>
              <a:effectLst/>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4000" b="0" i="0" dirty="0">
              <a:solidFill>
                <a:srgbClr val="4F5D75"/>
              </a:solidFill>
              <a:effectLst/>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6000" b="1" i="0" dirty="0">
                <a:solidFill>
                  <a:srgbClr val="4F5D75"/>
                </a:solidFill>
                <a:effectLst/>
                <a:latin typeface="Open Sans" panose="020B0604020202020204" charset="0"/>
              </a:rPr>
              <a:t>2015</a:t>
            </a:r>
            <a:r>
              <a:rPr lang="pt-BR" sz="6000" b="0" i="0" dirty="0">
                <a:solidFill>
                  <a:srgbClr val="4F5D75"/>
                </a:solidFill>
                <a:effectLst/>
                <a:latin typeface="Open Sans" panose="020B0604020202020204" charset="0"/>
              </a:rPr>
              <a:t>: Facebook coloca a tecnologia de aprendizado profundo – chamada </a:t>
            </a:r>
            <a:r>
              <a:rPr lang="pt-BR" sz="6000" b="0" i="0" dirty="0" err="1">
                <a:solidFill>
                  <a:srgbClr val="4F5D75"/>
                </a:solidFill>
                <a:effectLst/>
                <a:latin typeface="Open Sans" panose="020B0604020202020204" charset="0"/>
              </a:rPr>
              <a:t>DeepFace</a:t>
            </a:r>
            <a:endParaRPr lang="pt-BR" sz="4000" b="0" i="0" dirty="0">
              <a:solidFill>
                <a:srgbClr val="4F5D75"/>
              </a:solidFill>
              <a:effectLst/>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4000" b="0" i="0" dirty="0">
              <a:solidFill>
                <a:srgbClr val="4F5D75"/>
              </a:solidFill>
              <a:effectLst/>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6000" b="1" i="0" dirty="0">
                <a:solidFill>
                  <a:srgbClr val="4F5D75"/>
                </a:solidFill>
                <a:effectLst/>
                <a:latin typeface="Open Sans" panose="020B0604020202020204" charset="0"/>
              </a:rPr>
              <a:t>2016</a:t>
            </a:r>
            <a:r>
              <a:rPr lang="pt-BR" sz="6000" b="0" i="0" dirty="0">
                <a:solidFill>
                  <a:srgbClr val="4F5D75"/>
                </a:solidFill>
                <a:effectLst/>
                <a:latin typeface="Open Sans" panose="020B0604020202020204" charset="0"/>
              </a:rPr>
              <a:t>: o algoritmo do Google </a:t>
            </a:r>
            <a:r>
              <a:rPr lang="pt-BR" sz="6000" b="0" i="0" dirty="0" err="1">
                <a:solidFill>
                  <a:srgbClr val="4F5D75"/>
                </a:solidFill>
                <a:effectLst/>
                <a:latin typeface="Open Sans" panose="020B0604020202020204" charset="0"/>
              </a:rPr>
              <a:t>DeepMind</a:t>
            </a:r>
            <a:r>
              <a:rPr lang="pt-BR" sz="6000" b="0" i="0" dirty="0">
                <a:solidFill>
                  <a:srgbClr val="4F5D75"/>
                </a:solidFill>
                <a:effectLst/>
                <a:latin typeface="Open Sans" panose="020B0604020202020204" charset="0"/>
              </a:rPr>
              <a:t>, </a:t>
            </a:r>
            <a:r>
              <a:rPr lang="pt-BR" sz="6000" b="0" i="0" dirty="0" err="1">
                <a:solidFill>
                  <a:srgbClr val="4F5D75"/>
                </a:solidFill>
                <a:effectLst/>
                <a:latin typeface="Open Sans" panose="020B0604020202020204" charset="0"/>
              </a:rPr>
              <a:t>AlphaGo</a:t>
            </a:r>
            <a:r>
              <a:rPr lang="pt-BR" sz="6000" b="0" i="0" dirty="0">
                <a:solidFill>
                  <a:srgbClr val="4F5D75"/>
                </a:solidFill>
                <a:effectLst/>
                <a:latin typeface="Open Sans" panose="020B0604020202020204" charset="0"/>
              </a:rPr>
              <a:t>, mapeia a arte do complexo jogo de tabuleiro Go</a:t>
            </a:r>
            <a:endParaRPr lang="pt-BR" sz="4000" b="0" i="0" dirty="0">
              <a:solidFill>
                <a:srgbClr val="4F5D75"/>
              </a:solidFill>
              <a:effectLst/>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2400" b="0" i="0" dirty="0">
              <a:solidFill>
                <a:srgbClr val="4F5D75"/>
              </a:solidFill>
              <a:effectLst/>
              <a:latin typeface="Open Sans" panose="020B0604020202020204" charset="0"/>
              <a:ea typeface="Muli"/>
              <a:cs typeface="Muli"/>
              <a:sym typeface="Mul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1400" b="0" i="0" dirty="0">
              <a:solidFill>
                <a:srgbClr val="4F5D75"/>
              </a:solidFill>
              <a:effectLst/>
              <a:latin typeface="Open Sans" panose="020B0604020202020204" charset="0"/>
              <a:ea typeface="Muli"/>
              <a:cs typeface="Muli"/>
              <a:sym typeface="Mul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1000" dirty="0">
              <a:solidFill>
                <a:schemeClr val="lt1"/>
              </a:solidFill>
              <a:latin typeface="Muli"/>
              <a:ea typeface="Muli"/>
              <a:cs typeface="Muli"/>
              <a:sym typeface="Mul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6164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1032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4F5D75"/>
                </a:solidFill>
                <a:effectLst/>
                <a:latin typeface="Open Sans" panose="020B0604020202020204" charset="0"/>
              </a:rPr>
              <a:t>Nosso cérebro é formado por bilhões de neurônios. Mas eles não estão isolados. Pelo contrário, existem centenas de bilhões de conexões entre eles, formando uma enorme rede de comunicação, a rede neural. Cada neurônio possui um corpo central, diversos dendritos e um axônio. Os dendritos recebem sinais elétricos de outros neurônios através das sinapses, que constitui o processo de comunicação entre neurônios. O corpo celular processa a informação e envia para outro neurônio.</a:t>
            </a:r>
          </a:p>
          <a:p>
            <a:pPr marL="0" lvl="0" indent="0" algn="l" rtl="0">
              <a:spcBef>
                <a:spcPts val="0"/>
              </a:spcBef>
              <a:spcAft>
                <a:spcPts val="0"/>
              </a:spcAft>
              <a:buNone/>
            </a:pPr>
            <a:endParaRPr lang="pt-BR" b="0" i="0" dirty="0">
              <a:solidFill>
                <a:srgbClr val="4F5D75"/>
              </a:solidFill>
              <a:effectLst/>
              <a:latin typeface="Open Sans" panose="020B0604020202020204" charset="0"/>
            </a:endParaRPr>
          </a:p>
          <a:p>
            <a:pPr marL="0" lvl="0" indent="0" algn="l" rtl="0">
              <a:spcBef>
                <a:spcPts val="0"/>
              </a:spcBef>
              <a:spcAft>
                <a:spcPts val="0"/>
              </a:spcAft>
              <a:buNone/>
            </a:pPr>
            <a:r>
              <a:rPr lang="pt-BR" b="0" i="0" dirty="0">
                <a:solidFill>
                  <a:srgbClr val="4F5D75"/>
                </a:solidFill>
                <a:effectLst/>
                <a:latin typeface="Open Sans" panose="020B0604020202020204" charset="0"/>
              </a:rPr>
              <a:t>Um neurônio recebe sinais através de inúmeros dendritos, os quais são ponderados e enviados para o axônio, podendo ou não seguir adiante (</a:t>
            </a:r>
            <a:r>
              <a:rPr lang="pt-BR" b="0" i="0" dirty="0" err="1">
                <a:solidFill>
                  <a:srgbClr val="4F5D75"/>
                </a:solidFill>
                <a:effectLst/>
                <a:latin typeface="Open Sans" panose="020B0604020202020204" charset="0"/>
              </a:rPr>
              <a:t>threshold</a:t>
            </a:r>
            <a:r>
              <a:rPr lang="pt-BR" b="0" i="0" dirty="0">
                <a:solidFill>
                  <a:srgbClr val="4F5D75"/>
                </a:solidFill>
                <a:effectLst/>
                <a:latin typeface="Open Sans" panose="020B0604020202020204" charset="0"/>
              </a:rPr>
              <a:t>). Na passagem por um neurônio, um sinal pode ser amplificado ou atenuado, dependendo do dendrito de origem, pois a cada condutor, está associado um peso pelo qual o sinal é multiplicado. Os pesos são o que chamamos de memória.</a:t>
            </a:r>
          </a:p>
          <a:p>
            <a:pPr marL="0" lvl="0" indent="0" algn="l" rtl="0">
              <a:spcBef>
                <a:spcPts val="0"/>
              </a:spcBef>
              <a:spcAft>
                <a:spcPts val="0"/>
              </a:spcAft>
              <a:buNone/>
            </a:pPr>
            <a:endParaRPr lang="pt-BR" b="0" i="0" dirty="0">
              <a:solidFill>
                <a:srgbClr val="4F5D75"/>
              </a:solidFill>
              <a:effectLst/>
              <a:latin typeface="Open Sans" panose="020B0604020202020204" charset="0"/>
            </a:endParaRPr>
          </a:p>
          <a:p>
            <a:pPr marL="0" lvl="0" indent="0" algn="l" rtl="0">
              <a:spcBef>
                <a:spcPts val="0"/>
              </a:spcBef>
              <a:spcAft>
                <a:spcPts val="0"/>
              </a:spcAft>
              <a:buNone/>
            </a:pPr>
            <a:r>
              <a:rPr lang="pt-BR" b="0" i="0" dirty="0">
                <a:solidFill>
                  <a:srgbClr val="4F5D75"/>
                </a:solidFill>
                <a:effectLst/>
                <a:latin typeface="Open Sans" panose="020B0604020202020204" charset="0"/>
              </a:rPr>
              <a:t>Cada região do cérebro é especializada em uma dada função, como processamento de sinais auditivos, sonoros, elaboração de pensamentos, desejos, </a:t>
            </a:r>
            <a:r>
              <a:rPr lang="pt-BR" b="0" i="0" dirty="0" err="1">
                <a:solidFill>
                  <a:srgbClr val="4F5D75"/>
                </a:solidFill>
                <a:effectLst/>
                <a:latin typeface="Open Sans" panose="020B0604020202020204" charset="0"/>
              </a:rPr>
              <a:t>etc</a:t>
            </a:r>
            <a:r>
              <a:rPr lang="pt-BR" b="0" i="0" dirty="0">
                <a:solidFill>
                  <a:srgbClr val="4F5D75"/>
                </a:solidFill>
                <a:effectLst/>
                <a:latin typeface="Open Sans" panose="020B0604020202020204" charset="0"/>
              </a:rPr>
              <a:t>… Esse processamento se dá através de redes particulares interligadas entre si, realizando processamento paralelo. Cada região do cérebro possui uma arquitetura de rede diferente: varia o número de neurônios, de sinapses por neurônio, valor dos </a:t>
            </a:r>
            <a:r>
              <a:rPr lang="pt-BR" b="0" i="0" dirty="0" err="1">
                <a:solidFill>
                  <a:srgbClr val="4F5D75"/>
                </a:solidFill>
                <a:effectLst/>
                <a:latin typeface="Open Sans" panose="020B0604020202020204" charset="0"/>
              </a:rPr>
              <a:t>thresholds</a:t>
            </a:r>
            <a:r>
              <a:rPr lang="pt-BR" b="0" i="0" dirty="0">
                <a:solidFill>
                  <a:srgbClr val="4F5D75"/>
                </a:solidFill>
                <a:effectLst/>
                <a:latin typeface="Open Sans" panose="020B0604020202020204" charset="0"/>
              </a:rPr>
              <a:t> e dos pesos, </a:t>
            </a:r>
            <a:r>
              <a:rPr lang="pt-BR" b="0" i="0" dirty="0" err="1">
                <a:solidFill>
                  <a:srgbClr val="4F5D75"/>
                </a:solidFill>
                <a:effectLst/>
                <a:latin typeface="Open Sans" panose="020B0604020202020204" charset="0"/>
              </a:rPr>
              <a:t>etc</a:t>
            </a:r>
            <a:r>
              <a:rPr lang="pt-BR" b="0" i="0" dirty="0">
                <a:solidFill>
                  <a:srgbClr val="4F5D75"/>
                </a:solidFill>
                <a:effectLst/>
                <a:latin typeface="Open Sans" panose="020B0604020202020204" charset="0"/>
              </a:rPr>
              <a:t>…Os valores dos pesos são estabelecidos por meio de treinamento recebido pelo cérebro durante a vida útil. É a memorização.</a:t>
            </a:r>
            <a:endParaRPr dirty="0"/>
          </a:p>
        </p:txBody>
      </p:sp>
    </p:spTree>
    <p:extLst>
      <p:ext uri="{BB962C8B-B14F-4D97-AF65-F5344CB8AC3E}">
        <p14:creationId xmlns:p14="http://schemas.microsoft.com/office/powerpoint/2010/main" val="2176197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Consequentemente, cada ligação diferente simboliza um algoritmo diferente. Dependendo a quantidade de camadas escolhidas (ou então ligações entre os neurônios) produzirá uma quantidade maior de combinações e resultados.</a:t>
            </a:r>
          </a:p>
          <a:p>
            <a:pPr marL="0" lvl="0" indent="0" algn="l" rtl="0">
              <a:spcBef>
                <a:spcPts val="0"/>
              </a:spcBef>
              <a:spcAft>
                <a:spcPts val="0"/>
              </a:spcAft>
              <a:buNone/>
            </a:pPr>
            <a:endParaRPr lang="pt-BR" dirty="0"/>
          </a:p>
          <a:p>
            <a:pPr marL="0" lvl="0" indent="0" algn="l" rtl="0">
              <a:spcBef>
                <a:spcPts val="0"/>
              </a:spcBef>
              <a:spcAft>
                <a:spcPts val="0"/>
              </a:spcAft>
              <a:buNone/>
            </a:pPr>
            <a:r>
              <a:rPr lang="pt-BR" b="0" i="0" dirty="0">
                <a:solidFill>
                  <a:srgbClr val="4F5D75"/>
                </a:solidFill>
                <a:effectLst/>
                <a:latin typeface="Open Sans" panose="020B0604020202020204" charset="0"/>
              </a:rPr>
              <a:t>Cada camada é tipicamente um algoritmo simples e uniforme contendo um tipo de função de ativação</a:t>
            </a:r>
            <a:endParaRPr lang="pt-BR" dirty="0"/>
          </a:p>
        </p:txBody>
      </p:sp>
    </p:spTree>
    <p:extLst>
      <p:ext uri="{BB962C8B-B14F-4D97-AF65-F5344CB8AC3E}">
        <p14:creationId xmlns:p14="http://schemas.microsoft.com/office/powerpoint/2010/main" val="2856659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X – entradas</a:t>
            </a:r>
          </a:p>
          <a:p>
            <a:pPr marL="0" lvl="0" indent="0" algn="l" rtl="0">
              <a:spcBef>
                <a:spcPts val="0"/>
              </a:spcBef>
              <a:spcAft>
                <a:spcPts val="0"/>
              </a:spcAft>
              <a:buNone/>
            </a:pPr>
            <a:r>
              <a:rPr lang="pt-BR" dirty="0"/>
              <a:t>W – peso sináptico</a:t>
            </a:r>
          </a:p>
          <a:p>
            <a:pPr marL="0" lvl="0" indent="0" algn="l" rtl="0">
              <a:spcBef>
                <a:spcPts val="0"/>
              </a:spcBef>
              <a:spcAft>
                <a:spcPts val="0"/>
              </a:spcAft>
              <a:buNone/>
            </a:pPr>
            <a:r>
              <a:rPr lang="pt-BR" dirty="0"/>
              <a:t>E – combinador linear </a:t>
            </a:r>
            <a:r>
              <a:rPr lang="pt-BR" b="0" i="0" dirty="0">
                <a:solidFill>
                  <a:srgbClr val="4F5D75"/>
                </a:solidFill>
                <a:effectLst/>
                <a:latin typeface="Open Sans" panose="020B0604020202020204" charset="0"/>
              </a:rPr>
              <a:t>: Agregar todos sinais de entrada que foram ponderados pelos respectivos pesos sinápticos a fim de produzir um potencial de ativação.</a:t>
            </a:r>
          </a:p>
          <a:p>
            <a:pPr marL="0" lvl="0" indent="0" algn="l" rtl="0">
              <a:spcBef>
                <a:spcPts val="0"/>
              </a:spcBef>
              <a:spcAft>
                <a:spcPts val="0"/>
              </a:spcAft>
              <a:buNone/>
            </a:pPr>
            <a:r>
              <a:rPr lang="pt-BR" dirty="0"/>
              <a:t>B – bias (grau de liberdade, limitação de máximo e mínimo) calibração</a:t>
            </a:r>
          </a:p>
          <a:p>
            <a:pPr marL="0" lvl="0" indent="0" algn="l" rtl="0">
              <a:spcBef>
                <a:spcPts val="0"/>
              </a:spcBef>
              <a:spcAft>
                <a:spcPts val="0"/>
              </a:spcAft>
              <a:buNone/>
            </a:pPr>
            <a:r>
              <a:rPr lang="pt-BR" dirty="0"/>
              <a:t>Z – potencial de ativação: </a:t>
            </a:r>
            <a:r>
              <a:rPr lang="pt-BR" b="0" i="0" dirty="0">
                <a:solidFill>
                  <a:srgbClr val="4F5D75"/>
                </a:solidFill>
                <a:effectLst/>
                <a:latin typeface="Open Sans" panose="020B0604020202020204" charset="0"/>
              </a:rPr>
              <a:t>É o resultado obtido pela diferença do valor produzido entre o combinador linear e o limiar de ativação</a:t>
            </a:r>
            <a:r>
              <a:rPr lang="pt-BR" dirty="0"/>
              <a:t> (deve seguir em frente ou não</a:t>
            </a:r>
          </a:p>
          <a:p>
            <a:pPr marL="0" lvl="0" indent="0" algn="l" rtl="0">
              <a:spcBef>
                <a:spcPts val="0"/>
              </a:spcBef>
              <a:spcAft>
                <a:spcPts val="0"/>
              </a:spcAft>
              <a:buNone/>
            </a:pPr>
            <a:r>
              <a:rPr lang="pt-BR" dirty="0"/>
              <a:t>Função de ativação - </a:t>
            </a:r>
            <a:r>
              <a:rPr lang="pt-BR" b="0" i="0" dirty="0">
                <a:solidFill>
                  <a:srgbClr val="4F5D75"/>
                </a:solidFill>
                <a:effectLst/>
                <a:latin typeface="Open Sans" panose="020B0604020202020204" charset="0"/>
              </a:rPr>
              <a:t>limitar a saída de um neurônio em um intervalo valores.</a:t>
            </a:r>
            <a:endParaRPr lang="pt-BR" dirty="0"/>
          </a:p>
          <a:p>
            <a:pPr marL="0" lvl="0" indent="0" algn="l" rtl="0">
              <a:spcBef>
                <a:spcPts val="0"/>
              </a:spcBef>
              <a:spcAft>
                <a:spcPts val="0"/>
              </a:spcAft>
              <a:buNone/>
            </a:pPr>
            <a:r>
              <a:rPr lang="pt-BR" dirty="0"/>
              <a:t>Y – valor final de saída</a:t>
            </a:r>
          </a:p>
          <a:p>
            <a:pPr marL="0" lvl="0" indent="0" algn="l" rtl="0">
              <a:spcBef>
                <a:spcPts val="0"/>
              </a:spcBef>
              <a:spcAft>
                <a:spcPts val="0"/>
              </a:spcAft>
              <a:buNone/>
            </a:pPr>
            <a:endParaRPr lang="pt-BR" dirty="0"/>
          </a:p>
          <a:p>
            <a:pPr marL="0" lvl="0" indent="0" algn="l" rtl="0">
              <a:spcBef>
                <a:spcPts val="0"/>
              </a:spcBef>
              <a:spcAft>
                <a:spcPts val="0"/>
              </a:spcAft>
              <a:buNone/>
            </a:pPr>
            <a:r>
              <a:rPr lang="pt-BR" b="0" i="0" dirty="0">
                <a:solidFill>
                  <a:srgbClr val="4F5D75"/>
                </a:solidFill>
                <a:effectLst/>
                <a:latin typeface="Open Sans" panose="020B0604020202020204" charset="0"/>
              </a:rPr>
              <a:t>Quando as entradas, x são apresentadas ao neurônio, elas são multiplicadas pelos pesos sinápticos correspondentes, gerando as entradas ponderadas, ou seja, x1 que multiplica w1, </a:t>
            </a:r>
            <a:r>
              <a:rPr lang="pt-BR" b="0" i="0" dirty="0" err="1">
                <a:solidFill>
                  <a:srgbClr val="4F5D75"/>
                </a:solidFill>
                <a:effectLst/>
                <a:latin typeface="Open Sans" panose="020B0604020202020204" charset="0"/>
              </a:rPr>
              <a:t>etc</a:t>
            </a:r>
            <a:r>
              <a:rPr lang="pt-BR" b="0" i="0" dirty="0">
                <a:solidFill>
                  <a:srgbClr val="4F5D75"/>
                </a:solidFill>
                <a:effectLst/>
                <a:latin typeface="Open Sans" panose="020B0604020202020204" charset="0"/>
              </a:rPr>
              <a:t>… Isso descreve uma das bases matemáticas do funcionamento de uma rede neural artificial, a multiplicação de matrizes:</a:t>
            </a:r>
            <a:endParaRPr dirty="0"/>
          </a:p>
        </p:txBody>
      </p:sp>
    </p:spTree>
    <p:extLst>
      <p:ext uri="{BB962C8B-B14F-4D97-AF65-F5344CB8AC3E}">
        <p14:creationId xmlns:p14="http://schemas.microsoft.com/office/powerpoint/2010/main" val="3551584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4F5D75"/>
                </a:solidFill>
                <a:effectLst/>
                <a:latin typeface="Open Sans" panose="020B0604020202020204" charset="0"/>
              </a:rPr>
              <a:t>A primeira camada em uma rede é chamada de camada de entrada, enquanto a última é chamada de camada de saída. Todas as camadas entre as duas são referidas como camadas ocultas.</a:t>
            </a:r>
            <a:endParaRPr dirty="0"/>
          </a:p>
        </p:txBody>
      </p:sp>
    </p:spTree>
    <p:extLst>
      <p:ext uri="{BB962C8B-B14F-4D97-AF65-F5344CB8AC3E}">
        <p14:creationId xmlns:p14="http://schemas.microsoft.com/office/powerpoint/2010/main" val="1328753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4F5D75"/>
                </a:solidFill>
                <a:effectLst/>
                <a:latin typeface="Open Sans" panose="020B0604020202020204" charset="0"/>
              </a:rPr>
              <a:t>Estes são o tipo mais comum de rede neural em aplicações práticas. A primeira camada é a entrada e a última camada é a saída. Se houver mais de uma camada oculta, nós as chamamos de redes neurais “profundas” (ou </a:t>
            </a:r>
            <a:r>
              <a:rPr lang="pt-BR" b="0" i="0" dirty="0" err="1">
                <a:solidFill>
                  <a:srgbClr val="4F5D75"/>
                </a:solidFill>
                <a:effectLst/>
                <a:latin typeface="Open Sans" panose="020B0604020202020204" charset="0"/>
              </a:rPr>
              <a:t>Deep</a:t>
            </a:r>
            <a:r>
              <a:rPr lang="pt-BR" b="0" i="0" dirty="0">
                <a:solidFill>
                  <a:srgbClr val="4F5D75"/>
                </a:solidFill>
                <a:effectLst/>
                <a:latin typeface="Open Sans" panose="020B0604020202020204" charset="0"/>
              </a:rPr>
              <a:t> Learning). Esses tipos de redes neurais calculam uma série de transformações que alteram as semelhanças entre os casos. As atividades dos neurônios em cada camada são uma função não-linear das atividades na camada anterior</a:t>
            </a:r>
            <a:endParaRPr lang="pt-BR" dirty="0"/>
          </a:p>
        </p:txBody>
      </p:sp>
    </p:spTree>
    <p:extLst>
      <p:ext uri="{BB962C8B-B14F-4D97-AF65-F5344CB8AC3E}">
        <p14:creationId xmlns:p14="http://schemas.microsoft.com/office/powerpoint/2010/main" val="1294556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4F5D75"/>
                </a:solidFill>
                <a:effectLst/>
                <a:latin typeface="Open Sans" panose="020B0604020202020204" charset="0"/>
              </a:rPr>
              <a:t>Estes tipos de redes neurais têm ciclos direcionados em seu grafo de conexão. Isso significa que às vezes você pode voltar para onde você começou seguindo as setas. Eles podem ter uma dinâmica complicada e isso pode torná-los muito difíceis de treinar. Entretanto, estes tipos são mais biologicamente realistas.</a:t>
            </a:r>
          </a:p>
          <a:p>
            <a:pPr marL="0" lvl="0" indent="0" algn="l" rtl="0">
              <a:spcBef>
                <a:spcPts val="0"/>
              </a:spcBef>
              <a:spcAft>
                <a:spcPts val="0"/>
              </a:spcAft>
              <a:buNone/>
            </a:pPr>
            <a:endParaRPr lang="pt-BR" b="0" i="0" dirty="0">
              <a:solidFill>
                <a:srgbClr val="4F5D75"/>
              </a:solidFill>
              <a:effectLst/>
              <a:latin typeface="Open Sans" panose="020B0604020202020204" charset="0"/>
            </a:endParaRPr>
          </a:p>
          <a:p>
            <a:pPr marL="0" lvl="0" indent="0" algn="l" rtl="0">
              <a:spcBef>
                <a:spcPts val="0"/>
              </a:spcBef>
              <a:spcAft>
                <a:spcPts val="0"/>
              </a:spcAft>
              <a:buNone/>
            </a:pPr>
            <a:r>
              <a:rPr lang="pt-BR" b="0" i="0" dirty="0">
                <a:solidFill>
                  <a:srgbClr val="111111"/>
                </a:solidFill>
                <a:effectLst/>
                <a:latin typeface="roboto"/>
              </a:rPr>
              <a:t>São empregadas em previsões de séries temporais, otimização, identificação de sistemas e controle de processos. Tipos: </a:t>
            </a:r>
            <a:r>
              <a:rPr lang="pt-BR" b="0" i="0" dirty="0" err="1">
                <a:solidFill>
                  <a:srgbClr val="111111"/>
                </a:solidFill>
                <a:effectLst/>
                <a:latin typeface="roboto"/>
              </a:rPr>
              <a:t>Hopfield</a:t>
            </a:r>
            <a:r>
              <a:rPr lang="pt-BR" b="0" i="0" dirty="0">
                <a:solidFill>
                  <a:srgbClr val="111111"/>
                </a:solidFill>
                <a:effectLst/>
                <a:latin typeface="roboto"/>
              </a:rPr>
              <a:t> e </a:t>
            </a:r>
            <a:r>
              <a:rPr lang="pt-BR" b="0" i="0" dirty="0" err="1">
                <a:solidFill>
                  <a:srgbClr val="111111"/>
                </a:solidFill>
                <a:effectLst/>
                <a:latin typeface="roboto"/>
              </a:rPr>
              <a:t>Perceptron</a:t>
            </a:r>
            <a:r>
              <a:rPr lang="pt-BR" b="0" i="0" dirty="0">
                <a:solidFill>
                  <a:srgbClr val="111111"/>
                </a:solidFill>
                <a:effectLst/>
                <a:latin typeface="roboto"/>
              </a:rPr>
              <a:t> Multicamadas com Realimentação.</a:t>
            </a:r>
            <a:endParaRPr lang="pt-BR" dirty="0"/>
          </a:p>
        </p:txBody>
      </p:sp>
    </p:spTree>
    <p:extLst>
      <p:ext uri="{BB962C8B-B14F-4D97-AF65-F5344CB8AC3E}">
        <p14:creationId xmlns:p14="http://schemas.microsoft.com/office/powerpoint/2010/main" val="2401837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4F5D75"/>
                </a:solidFill>
                <a:effectLst/>
                <a:latin typeface="Open Sans" panose="020B0604020202020204" charset="0"/>
              </a:rPr>
              <a:t>Os </a:t>
            </a:r>
            <a:r>
              <a:rPr lang="pt-BR" b="0" i="0" dirty="0" err="1">
                <a:solidFill>
                  <a:srgbClr val="4F5D75"/>
                </a:solidFill>
                <a:effectLst/>
                <a:latin typeface="Open Sans" panose="020B0604020202020204" charset="0"/>
              </a:rPr>
              <a:t>LSTMs</a:t>
            </a:r>
            <a:r>
              <a:rPr lang="pt-BR" b="0" i="0" dirty="0">
                <a:solidFill>
                  <a:srgbClr val="4F5D75"/>
                </a:solidFill>
                <a:effectLst/>
                <a:latin typeface="Open Sans" panose="020B0604020202020204" charset="0"/>
              </a:rPr>
              <a:t> ajudam a preservar o erro que pode ser copiado por tempo e camadas. Ao manter um erro mais constante, eles permitem que as redes recorrentes continuem aprendendo durante vários passos de tempo. Este é um dos desafios centrais para a aprendizagem de máquina e a IA, uma vez que os algoritmos são frequentemente confrontados por ambientes onde os sinais de recompensa são escassos e atrasados, como a própria vida.</a:t>
            </a:r>
          </a:p>
          <a:p>
            <a:pPr marL="0" lvl="0" indent="0" algn="l" rtl="0">
              <a:spcBef>
                <a:spcPts val="0"/>
              </a:spcBef>
              <a:spcAft>
                <a:spcPts val="0"/>
              </a:spcAft>
              <a:buNone/>
            </a:pPr>
            <a:endParaRPr lang="pt-BR" b="0" i="0" dirty="0">
              <a:solidFill>
                <a:srgbClr val="4F5D75"/>
              </a:solidFill>
              <a:effectLst/>
              <a:latin typeface="Open Sans" panose="020B0604020202020204" charset="0"/>
            </a:endParaRPr>
          </a:p>
          <a:p>
            <a:pPr marL="0" lvl="0" indent="0" algn="l" rtl="0">
              <a:spcBef>
                <a:spcPts val="0"/>
              </a:spcBef>
              <a:spcAft>
                <a:spcPts val="0"/>
              </a:spcAft>
              <a:buNone/>
            </a:pPr>
            <a:r>
              <a:rPr lang="pt-BR" b="0" i="0" dirty="0">
                <a:solidFill>
                  <a:srgbClr val="4F5D75"/>
                </a:solidFill>
                <a:effectLst/>
                <a:latin typeface="Open Sans" panose="020B0604020202020204" charset="0"/>
              </a:rPr>
              <a:t>Esses portões atuam sobre os sinais que recebem e, de forma semelhante aos nós da rede neural, eles bloqueiam ou transmitem informações com base em sua força e importação, que eles filtram com seus próprios conjuntos de pesos. Esses pesos, como os pesos que modulam a entrada e estados ocultos, são ajustados através do processo de aprendizagem das redes recorrentes. Ou seja, as células aprendem quando permitir que os dados entrem, saiam ou sejam excluídos através do processo iterativo de fazer suposições, calculando o erro durante o </a:t>
            </a:r>
            <a:r>
              <a:rPr lang="pt-BR" b="0" i="0" dirty="0" err="1">
                <a:solidFill>
                  <a:srgbClr val="4F5D75"/>
                </a:solidFill>
                <a:effectLst/>
                <a:latin typeface="Open Sans" panose="020B0604020202020204" charset="0"/>
              </a:rPr>
              <a:t>backpropagation</a:t>
            </a:r>
            <a:r>
              <a:rPr lang="pt-BR" b="0" i="0" dirty="0">
                <a:solidFill>
                  <a:srgbClr val="4F5D75"/>
                </a:solidFill>
                <a:effectLst/>
                <a:latin typeface="Open Sans" panose="020B0604020202020204" charset="0"/>
              </a:rPr>
              <a:t> e ajustando pesos através da descida do gradiente.</a:t>
            </a:r>
            <a:endParaRPr lang="pt-BR" dirty="0"/>
          </a:p>
        </p:txBody>
      </p:sp>
    </p:spTree>
    <p:extLst>
      <p:ext uri="{BB962C8B-B14F-4D97-AF65-F5344CB8AC3E}">
        <p14:creationId xmlns:p14="http://schemas.microsoft.com/office/powerpoint/2010/main" val="23054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Também referenciado como IA ou AI</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Por exemplo, se tem uma placa obstruída, qual símbolo ela representa?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1756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4079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hlinkClick r:id="rId3"/>
              </a:rPr>
              <a:t>Esse site permite que você "dê vida" a fotos antigas - </a:t>
            </a:r>
            <a:r>
              <a:rPr lang="pt-BR" dirty="0" err="1">
                <a:hlinkClick r:id="rId3"/>
              </a:rPr>
              <a:t>Gizmodo</a:t>
            </a:r>
            <a:r>
              <a:rPr lang="pt-BR" dirty="0">
                <a:hlinkClick r:id="rId3"/>
              </a:rPr>
              <a:t> Brasil (uol.com.br)</a:t>
            </a:r>
            <a:r>
              <a:rPr lang="pt-BR" dirty="0"/>
              <a:t> – ML e DL</a:t>
            </a:r>
          </a:p>
          <a:p>
            <a:pPr marL="0" lvl="0" indent="0" algn="l" rtl="0">
              <a:spcBef>
                <a:spcPts val="0"/>
              </a:spcBef>
              <a:spcAft>
                <a:spcPts val="0"/>
              </a:spcAft>
              <a:buNone/>
            </a:pPr>
            <a:r>
              <a:rPr lang="en-US" dirty="0">
                <a:hlinkClick r:id="rId4"/>
              </a:rPr>
              <a:t>Abraham Lincoln Discovers His Family History on </a:t>
            </a:r>
            <a:r>
              <a:rPr lang="en-US" dirty="0" err="1">
                <a:hlinkClick r:id="rId4"/>
              </a:rPr>
              <a:t>MyHeritage</a:t>
            </a:r>
            <a:r>
              <a:rPr lang="en-US" dirty="0">
                <a:hlinkClick r:id="rId4"/>
              </a:rPr>
              <a:t> – YouTube</a:t>
            </a:r>
            <a:endParaRPr lang="en-US" dirty="0"/>
          </a:p>
          <a:p>
            <a:pPr marL="0" lvl="0" indent="0" algn="l" rtl="0">
              <a:spcBef>
                <a:spcPts val="0"/>
              </a:spcBef>
              <a:spcAft>
                <a:spcPts val="0"/>
              </a:spcAft>
              <a:buNone/>
            </a:pPr>
            <a:r>
              <a:rPr lang="en-US" dirty="0">
                <a:hlinkClick r:id="rId5"/>
              </a:rPr>
              <a:t>WOMBO - AI Powered Lip Sync App</a:t>
            </a:r>
            <a:endParaRPr dirty="0"/>
          </a:p>
        </p:txBody>
      </p:sp>
    </p:spTree>
    <p:extLst>
      <p:ext uri="{BB962C8B-B14F-4D97-AF65-F5344CB8AC3E}">
        <p14:creationId xmlns:p14="http://schemas.microsoft.com/office/powerpoint/2010/main" val="35011259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Tensor </a:t>
            </a:r>
            <a:r>
              <a:rPr lang="pt-BR" dirty="0" err="1"/>
              <a:t>flow</a:t>
            </a:r>
            <a:r>
              <a:rPr lang="pt-BR" dirty="0"/>
              <a:t> – </a:t>
            </a:r>
            <a:r>
              <a:rPr lang="pt-BR" b="0" i="0" dirty="0">
                <a:solidFill>
                  <a:srgbClr val="4D5156"/>
                </a:solidFill>
                <a:effectLst/>
                <a:latin typeface="arial" panose="020B0604020202020204" pitchFamily="34" charset="0"/>
              </a:rPr>
              <a:t>biblioteca de código aberto para aprendizado de máquina aplicável a uma ampla variedade de tarefas. É um sistema para criação e treinamento de redes neurais para detectar e decifrar padrões e correlações, análogo à forma como humanos aprendem e raciocinam</a:t>
            </a:r>
          </a:p>
          <a:p>
            <a:pPr marL="0" lvl="0" indent="0" algn="l" rtl="0">
              <a:spcBef>
                <a:spcPts val="0"/>
              </a:spcBef>
              <a:spcAft>
                <a:spcPts val="0"/>
              </a:spcAft>
              <a:buNone/>
            </a:pPr>
            <a:endParaRPr lang="pt-BR" b="0" i="0" dirty="0">
              <a:solidFill>
                <a:srgbClr val="4D5156"/>
              </a:solidFill>
              <a:effectLst/>
              <a:latin typeface="arial" panose="020B0604020202020204" pitchFamily="34" charset="0"/>
            </a:endParaRPr>
          </a:p>
          <a:p>
            <a:pPr marL="0" lvl="0" indent="0" algn="l" rtl="0">
              <a:spcBef>
                <a:spcPts val="0"/>
              </a:spcBef>
              <a:spcAft>
                <a:spcPts val="0"/>
              </a:spcAft>
              <a:buNone/>
            </a:pPr>
            <a:r>
              <a:rPr lang="pt-BR" b="0" i="0" dirty="0" err="1">
                <a:solidFill>
                  <a:srgbClr val="4D5156"/>
                </a:solidFill>
                <a:effectLst/>
                <a:latin typeface="arial" panose="020B0604020202020204" pitchFamily="34" charset="0"/>
              </a:rPr>
              <a:t>Keras</a:t>
            </a:r>
            <a:r>
              <a:rPr lang="pt-BR" b="0" i="0" dirty="0">
                <a:solidFill>
                  <a:srgbClr val="4D5156"/>
                </a:solidFill>
                <a:effectLst/>
                <a:latin typeface="arial" panose="020B0604020202020204" pitchFamily="34" charset="0"/>
              </a:rPr>
              <a:t> – Python - Projetado para permitir experimentação rápida com redes neurais profundas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Theano</a:t>
            </a:r>
            <a:r>
              <a:rPr lang="pt-BR" dirty="0"/>
              <a:t> - </a:t>
            </a:r>
            <a:r>
              <a:rPr lang="pt-BR" b="0" i="0" dirty="0">
                <a:solidFill>
                  <a:srgbClr val="4D5156"/>
                </a:solidFill>
                <a:effectLst/>
                <a:latin typeface="arial" panose="020B0604020202020204" pitchFamily="34" charset="0"/>
              </a:rPr>
              <a:t> biblioteca Python e um compilador de otimização para manipular e avaliar expressões matemáticas, especialmente aquelas com valor de matriz.</a:t>
            </a:r>
            <a:endParaRPr dirty="0"/>
          </a:p>
        </p:txBody>
      </p:sp>
    </p:spTree>
    <p:extLst>
      <p:ext uri="{BB962C8B-B14F-4D97-AF65-F5344CB8AC3E}">
        <p14:creationId xmlns:p14="http://schemas.microsoft.com/office/powerpoint/2010/main" val="1379508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100" dirty="0"/>
              <a:t>Reconhecimento de linguagem natural - </a:t>
            </a:r>
            <a:r>
              <a:rPr lang="pt-BR" b="0" i="0" dirty="0">
                <a:solidFill>
                  <a:srgbClr val="000000"/>
                </a:solidFill>
                <a:effectLst/>
                <a:latin typeface="Arial" panose="020B0604020202020204" pitchFamily="34" charset="0"/>
              </a:rPr>
              <a:t>analisar e processar textos escritos há muitos anos</a:t>
            </a:r>
            <a:endParaRPr dirty="0"/>
          </a:p>
        </p:txBody>
      </p:sp>
    </p:spTree>
    <p:extLst>
      <p:ext uri="{BB962C8B-B14F-4D97-AF65-F5344CB8AC3E}">
        <p14:creationId xmlns:p14="http://schemas.microsoft.com/office/powerpoint/2010/main" val="5603176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Lento de acordo com as entradas e ligações indicadas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1677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bc98855ff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bc98855f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Podemos citar antes, Ada </a:t>
            </a:r>
            <a:r>
              <a:rPr lang="pt-BR" dirty="0" err="1"/>
              <a:t>Lovelace</a:t>
            </a:r>
            <a:r>
              <a:rPr lang="pt-BR" dirty="0"/>
              <a:t> século 19 (criação do primeiro algoritmo computacional) </a:t>
            </a:r>
            <a:r>
              <a:rPr lang="pt-BR" u="none" dirty="0"/>
              <a:t>ou até Thomas </a:t>
            </a:r>
            <a:r>
              <a:rPr lang="pt-BR" u="none" dirty="0" err="1"/>
              <a:t>Bayes</a:t>
            </a:r>
            <a:r>
              <a:rPr lang="pt-BR" u="none" dirty="0"/>
              <a:t> (inferência </a:t>
            </a:r>
            <a:r>
              <a:rPr lang="pt-BR" u="none" dirty="0" err="1"/>
              <a:t>Bayesian</a:t>
            </a:r>
            <a:r>
              <a:rPr lang="pt-BR" u="none" dirty="0"/>
              <a:t>) com o estudo dos números e probabilidade de eventos usando estatísticas de cálculos já realizados, ou seja, aprendendo com o acontecimentos passados. Foi </a:t>
            </a:r>
            <a:endParaRPr lang="pt-BR" dirty="0"/>
          </a:p>
          <a:p>
            <a:pPr marL="0" lvl="0" indent="0" algn="l" rtl="0">
              <a:spcBef>
                <a:spcPts val="0"/>
              </a:spcBef>
              <a:spcAft>
                <a:spcPts val="0"/>
              </a:spcAft>
              <a:buNone/>
            </a:pPr>
            <a:r>
              <a:rPr lang="pt-BR" dirty="0"/>
              <a:t>Teste de Turing: propôs um método para identificar uma máquina inteligente. Se uma pessoa não conseguir identificar que está do outro lado, se é uma máquina ou uma pessoa, então a máquina tem inteligência. Jogo da imitação (filme) usado na segunda guerra mundial. O teste baseia-se, ao final das contas, em uma enganação, é fazer a máquina mentir ou se fazer passar por alguém, de forma tão boa que não seja possível identificar isso.</a:t>
            </a:r>
          </a:p>
          <a:p>
            <a:pPr marL="0" lvl="0" indent="0" algn="l" rtl="0">
              <a:spcBef>
                <a:spcPts val="0"/>
              </a:spcBef>
              <a:spcAft>
                <a:spcPts val="0"/>
              </a:spcAft>
              <a:buNone/>
            </a:pPr>
            <a:r>
              <a:rPr lang="pt-BR" dirty="0" err="1"/>
              <a:t>Kismet</a:t>
            </a:r>
            <a:r>
              <a:rPr lang="pt-BR" dirty="0"/>
              <a:t> – robô que conseguia identificar e responder aos sentimentos/ações de uma pessoa</a:t>
            </a:r>
          </a:p>
          <a:p>
            <a:pPr marL="0" lvl="0" indent="0" algn="l" rtl="0">
              <a:spcBef>
                <a:spcPts val="0"/>
              </a:spcBef>
              <a:spcAft>
                <a:spcPts val="0"/>
              </a:spcAft>
              <a:buNone/>
            </a:pPr>
            <a:r>
              <a:rPr lang="pt-BR" dirty="0" err="1"/>
              <a:t>Roomba</a:t>
            </a:r>
            <a:r>
              <a:rPr lang="pt-BR" dirty="0"/>
              <a:t> – primeiro robô aspirador de pó autônomo, conseguia identificar o ambiente e obstáculos de um ambiente</a:t>
            </a:r>
          </a:p>
          <a:p>
            <a:pPr marL="0" lvl="0" indent="0" algn="l" rtl="0">
              <a:spcBef>
                <a:spcPts val="0"/>
              </a:spcBef>
              <a:spcAft>
                <a:spcPts val="0"/>
              </a:spcAft>
              <a:buNone/>
            </a:pPr>
            <a:r>
              <a:rPr lang="pt-BR" dirty="0"/>
              <a:t>Siri – iPhone 4S, assistente virtual inteligente </a:t>
            </a:r>
          </a:p>
          <a:p>
            <a:pPr marL="0" lvl="0" indent="0" algn="l" rtl="0">
              <a:spcBef>
                <a:spcPts val="0"/>
              </a:spcBef>
              <a:spcAft>
                <a:spcPts val="0"/>
              </a:spcAft>
              <a:buNone/>
            </a:pPr>
            <a:r>
              <a:rPr lang="pt-BR" dirty="0"/>
              <a:t>Watson – IBM, ficou conhecido em programas de perguntas e respostas. Consegue identificar assuntos, temas, semântica, formular respostas, fazer pesquisas... Já ajudou em diagnósticos de doenças. Hoje possui ferramentas para reconhecimento de imagens, </a:t>
            </a:r>
            <a:r>
              <a:rPr lang="pt-BR" dirty="0" err="1"/>
              <a:t>chatbots</a:t>
            </a:r>
            <a:r>
              <a:rPr lang="pt-BR" dirty="0"/>
              <a:t> entre outros</a:t>
            </a:r>
          </a:p>
          <a:p>
            <a:pPr marL="0" lvl="0" indent="0" algn="l" rtl="0">
              <a:spcBef>
                <a:spcPts val="0"/>
              </a:spcBef>
              <a:spcAft>
                <a:spcPts val="0"/>
              </a:spcAft>
              <a:buNone/>
            </a:pPr>
            <a:r>
              <a:rPr lang="pt-BR" dirty="0" err="1"/>
              <a:t>Alexa</a:t>
            </a:r>
            <a:r>
              <a:rPr lang="pt-BR" dirty="0"/>
              <a:t> – também em 2014 um </a:t>
            </a:r>
            <a:r>
              <a:rPr lang="pt-BR" dirty="0" err="1"/>
              <a:t>chatbot</a:t>
            </a:r>
            <a:r>
              <a:rPr lang="pt-BR" dirty="0"/>
              <a:t> (Eugene) passou no teste de </a:t>
            </a:r>
            <a:r>
              <a:rPr lang="pt-BR" dirty="0" err="1"/>
              <a:t>turing</a:t>
            </a:r>
            <a:endParaRPr lang="pt-BR" dirty="0"/>
          </a:p>
          <a:p>
            <a:pPr marL="0" lvl="0" indent="0" algn="l" rtl="0">
              <a:spcBef>
                <a:spcPts val="0"/>
              </a:spcBef>
              <a:spcAft>
                <a:spcPts val="0"/>
              </a:spcAft>
              <a:buNone/>
            </a:pPr>
            <a:r>
              <a:rPr lang="pt-BR" dirty="0"/>
              <a:t>Soluções -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Toda a parte cognitiva, neurônios </a:t>
            </a:r>
            <a:r>
              <a:rPr lang="pt-BR" dirty="0" err="1"/>
              <a:t>etc</a:t>
            </a:r>
            <a:r>
              <a:rPr lang="pt-BR" dirty="0"/>
              <a:t> para relacionar objetos e itens do nosso ambiente. Essa inteligência só consegue se desenvolver através de experiências e relações. Por exemplo, quando estamos aprendendo a identificar objetos... Nossos pais indicam que um cachorro é um “</a:t>
            </a:r>
            <a:r>
              <a:rPr lang="pt-BR" dirty="0" err="1"/>
              <a:t>au</a:t>
            </a:r>
            <a:r>
              <a:rPr lang="pt-BR" dirty="0"/>
              <a:t> </a:t>
            </a:r>
            <a:r>
              <a:rPr lang="pt-BR" dirty="0" err="1"/>
              <a:t>au</a:t>
            </a:r>
            <a:r>
              <a:rPr lang="pt-BR" dirty="0"/>
              <a:t>”, demora um tempo para relacionarmos o animal ao som/nome mas depois de um certo tempo a criança vê o animal e fala que é um “</a:t>
            </a:r>
            <a:r>
              <a:rPr lang="pt-BR" dirty="0" err="1"/>
              <a:t>au</a:t>
            </a:r>
            <a:r>
              <a:rPr lang="pt-BR" dirty="0"/>
              <a:t> </a:t>
            </a:r>
            <a:r>
              <a:rPr lang="pt-BR" dirty="0" err="1"/>
              <a:t>au</a:t>
            </a:r>
            <a:r>
              <a:rPr lang="pt-BR"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Toda a parte cognitiva, neurônios </a:t>
            </a:r>
            <a:r>
              <a:rPr lang="pt-BR" dirty="0" err="1"/>
              <a:t>etc</a:t>
            </a:r>
            <a:r>
              <a:rPr lang="pt-BR" dirty="0"/>
              <a:t> para relacionar objetos e itens do nosso ambiente. Essa inteligência só consegue se desenvolver através de experiências e relações. Por exemplo, quando estamos aprendendo a identificar objetos... Nossos pais indicam que um cachorro é um “</a:t>
            </a:r>
            <a:r>
              <a:rPr lang="pt-BR" dirty="0" err="1"/>
              <a:t>au</a:t>
            </a:r>
            <a:r>
              <a:rPr lang="pt-BR" dirty="0"/>
              <a:t> </a:t>
            </a:r>
            <a:r>
              <a:rPr lang="pt-BR" dirty="0" err="1"/>
              <a:t>au</a:t>
            </a:r>
            <a:r>
              <a:rPr lang="pt-BR" dirty="0"/>
              <a:t>”, demora um tempo para relacionarmos o animal ao som/nome mas depois de um certo tempo a criança vê o animal e fala que é um “</a:t>
            </a:r>
            <a:r>
              <a:rPr lang="pt-BR" dirty="0" err="1"/>
              <a:t>au</a:t>
            </a:r>
            <a:r>
              <a:rPr lang="pt-BR" dirty="0"/>
              <a:t> </a:t>
            </a:r>
            <a:r>
              <a:rPr lang="pt-BR" dirty="0" err="1"/>
              <a:t>au</a:t>
            </a:r>
            <a:r>
              <a:rPr lang="pt-BR" dirty="0"/>
              <a:t>”.</a:t>
            </a:r>
            <a:endParaRPr dirty="0"/>
          </a:p>
        </p:txBody>
      </p:sp>
    </p:spTree>
    <p:extLst>
      <p:ext uri="{BB962C8B-B14F-4D97-AF65-F5344CB8AC3E}">
        <p14:creationId xmlns:p14="http://schemas.microsoft.com/office/powerpoint/2010/main" val="289682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Para criar modelos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Quando bebê, vemos que ao jogar algo ou um brinquedo, ele tende a cair... Fazemos isso uma, duas, três e quantas vezes forem necessárias para notarmos que esse comportamento é algo que podemos tomar como um conhecimento sólido, isto é, sempre que algo é solto, tende a cair, ou seja, há uma força que “puxa” tudo para baixo. Não precisamos saber, nessa idade que é a força da gravidade, quais são as Leis de Newton, aceleração e tudo mais. Mas já podemos notar o que acontece. Isso será parte de nossa inteligência, sabemos que podemos cair também, nos machucar (ao subir em uma árvore, por exemplo........) fará parte de nossos modelos juntamente com todas as demais percepções que teremos do mundo ao nosso redor. Exemplo: analisar cores, sentir calor, frio, toque, dor, cheiro, e por aí vai.......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922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gif"/><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www.statista.com/statistics/933640/worldwide-machine-learning-usage-reason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hyperlink" Target="http://businessoverbroadway.com/wp-content/uploads/2021/01/Kaggle_2020_ML_Adoption_by_country-768x926.png"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kEtiajHLmQY"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hyperlink" Target="https://www.alphagomovie.com/" TargetMode="External"/><Relationship Id="rId13" Type="http://schemas.openxmlformats.org/officeDocument/2006/relationships/hyperlink" Target="https://www.youtube.com/watch?v=BQ6a8Thjpsk" TargetMode="External"/><Relationship Id="rId3" Type="http://schemas.openxmlformats.org/officeDocument/2006/relationships/hyperlink" Target="https://aiartists.org/ai-timeline-art" TargetMode="External"/><Relationship Id="rId7" Type="http://schemas.openxmlformats.org/officeDocument/2006/relationships/hyperlink" Target="https://phys.org/news/2012-06-captcha-story-squiggly-letters.html#:~:text=The%20CAPTCHA%20was%20created%20at,tell%20Computers%20and%20Humans%20Apart.&amp;text=The%20little%20puzzles%20work%20because,200%20million%20CAPTCHAs%20a%20day." TargetMode="External"/><Relationship Id="rId12" Type="http://schemas.openxmlformats.org/officeDocument/2006/relationships/hyperlink" Target="https://docs.microsoft.com/pt-br/azure/machine-learning/algorithm-cheat-sheet" TargetMode="External"/><Relationship Id="rId17" Type="http://schemas.openxmlformats.org/officeDocument/2006/relationships/hyperlink" Target="https://medium.com/data-science-brigade/a-diferen%C3%A7a-entre-intelig%C3%AAncia-artificial-machine-learning-e-deep-learning-930b5cc2aa42" TargetMode="External"/><Relationship Id="rId2" Type="http://schemas.openxmlformats.org/officeDocument/2006/relationships/notesSlide" Target="../notesSlides/notesSlide47.xml"/><Relationship Id="rId16" Type="http://schemas.openxmlformats.org/officeDocument/2006/relationships/hyperlink" Target="https://www.tensorflow.org/?hl=pt-br" TargetMode="External"/><Relationship Id="rId1" Type="http://schemas.openxmlformats.org/officeDocument/2006/relationships/slideLayout" Target="../slideLayouts/slideLayout3.xml"/><Relationship Id="rId6" Type="http://schemas.openxmlformats.org/officeDocument/2006/relationships/hyperlink" Target="https://openai.com/blog/openai-api/" TargetMode="External"/><Relationship Id="rId11" Type="http://schemas.openxmlformats.org/officeDocument/2006/relationships/hyperlink" Target="https://www.statista.com/statistics/933640/worldwide-machine-learning-usage-reasons/" TargetMode="External"/><Relationship Id="rId5" Type="http://schemas.openxmlformats.org/officeDocument/2006/relationships/hyperlink" Target="http://datascienceacademy.com.br/blog/" TargetMode="External"/><Relationship Id="rId15" Type="http://schemas.openxmlformats.org/officeDocument/2006/relationships/hyperlink" Target="https://keras.io/" TargetMode="External"/><Relationship Id="rId10" Type="http://schemas.openxmlformats.org/officeDocument/2006/relationships/hyperlink" Target="https://customerthink.com/machine-learning-adoption-rates-around-the-world/" TargetMode="External"/><Relationship Id="rId4" Type="http://schemas.openxmlformats.org/officeDocument/2006/relationships/hyperlink" Target="https://digitalwellbeing.org/artificial-intelligence-timeline-infographic-from-eliza-to-tay-and-beyond/" TargetMode="External"/><Relationship Id="rId9" Type="http://schemas.openxmlformats.org/officeDocument/2006/relationships/hyperlink" Target="https://www.youtube.com/watch?v=WXuK6gekU1Y&amp;t=0s" TargetMode="External"/><Relationship Id="rId14" Type="http://schemas.openxmlformats.org/officeDocument/2006/relationships/hyperlink" Target="https://sites.icmc.usp.br/andre/research/neural/mlp.ht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Inteligência Artificial</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10508"/>
        </a:solidFill>
        <a:effectLst/>
      </p:bgPr>
    </p:bg>
    <p:spTree>
      <p:nvGrpSpPr>
        <p:cNvPr id="1" name="Shape 157"/>
        <p:cNvGrpSpPr/>
        <p:nvPr/>
      </p:nvGrpSpPr>
      <p:grpSpPr>
        <a:xfrm>
          <a:off x="0" y="0"/>
          <a:ext cx="0" cy="0"/>
          <a:chOff x="0" y="0"/>
          <a:chExt cx="0" cy="0"/>
        </a:xfrm>
      </p:grpSpPr>
      <p:pic>
        <p:nvPicPr>
          <p:cNvPr id="4" name="Imagem 3" descr="Tela de computador&#10;&#10;Descrição gerada automaticamente com confiança média">
            <a:extLst>
              <a:ext uri="{FF2B5EF4-FFF2-40B4-BE49-F238E27FC236}">
                <a16:creationId xmlns:a16="http://schemas.microsoft.com/office/drawing/2014/main" id="{E73C9D6C-5AFA-4F32-BCC8-B2AF2548E77A}"/>
              </a:ext>
            </a:extLst>
          </p:cNvPr>
          <p:cNvPicPr>
            <a:picLocks noChangeAspect="1"/>
          </p:cNvPicPr>
          <p:nvPr/>
        </p:nvPicPr>
        <p:blipFill>
          <a:blip r:embed="rId3">
            <a:alphaModFix/>
          </a:blip>
          <a:stretch>
            <a:fillRect/>
          </a:stretch>
        </p:blipFill>
        <p:spPr>
          <a:xfrm>
            <a:off x="-578794" y="0"/>
            <a:ext cx="8817345" cy="5143451"/>
          </a:xfrm>
          <a:prstGeom prst="rect">
            <a:avLst/>
          </a:prstGeom>
          <a:solidFill>
            <a:srgbClr val="010508"/>
          </a:solidFill>
        </p:spPr>
      </p:pic>
      <p:sp>
        <p:nvSpPr>
          <p:cNvPr id="158" name="Google Shape;158;p23"/>
          <p:cNvSpPr txBox="1">
            <a:spLocks noGrp="1"/>
          </p:cNvSpPr>
          <p:nvPr>
            <p:ph type="title"/>
          </p:nvPr>
        </p:nvSpPr>
        <p:spPr>
          <a:xfrm>
            <a:off x="4863548" y="385325"/>
            <a:ext cx="3617036" cy="3060239"/>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pt-BR" sz="4400" dirty="0">
                <a:solidFill>
                  <a:schemeClr val="tx2"/>
                </a:solidFill>
                <a:highlight>
                  <a:srgbClr val="000000"/>
                </a:highlight>
              </a:rPr>
              <a:t>E como funciona a Inteligência Artificial?</a:t>
            </a:r>
            <a:endParaRPr sz="4400" dirty="0">
              <a:solidFill>
                <a:schemeClr val="tx2"/>
              </a:solidFill>
              <a:highlight>
                <a:srgbClr val="000000"/>
              </a:highlight>
            </a:endParaRPr>
          </a:p>
        </p:txBody>
      </p:sp>
      <p:sp>
        <p:nvSpPr>
          <p:cNvPr id="159" name="Google Shape;15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Conceitos - IA</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Uma máquina que possa imitar ou simular o comportamento humano</a:t>
            </a:r>
            <a:endParaRPr sz="2000" dirty="0"/>
          </a:p>
          <a:p>
            <a:pPr marL="457200" lvl="0" indent="-381000" algn="l" rtl="0">
              <a:spcBef>
                <a:spcPts val="0"/>
              </a:spcBef>
              <a:spcAft>
                <a:spcPts val="0"/>
              </a:spcAft>
              <a:buSzPts val="2400"/>
              <a:buChar char="⬡"/>
            </a:pPr>
            <a:r>
              <a:rPr lang="pt-BR" sz="2000" dirty="0"/>
              <a:t>Precisa ser realista de modo que não seja possível distinguir entre uma máquina e um humano</a:t>
            </a:r>
          </a:p>
          <a:p>
            <a:pPr marL="457200" lvl="0" indent="-381000" algn="l" rtl="0">
              <a:spcBef>
                <a:spcPts val="0"/>
              </a:spcBef>
              <a:spcAft>
                <a:spcPts val="0"/>
              </a:spcAft>
              <a:buSzPts val="2400"/>
              <a:buChar char="⬡"/>
            </a:pPr>
            <a:r>
              <a:rPr lang="pt-BR" sz="2000" dirty="0"/>
              <a:t>Deve possuir dados necessários para sua base de conhecimento</a:t>
            </a:r>
          </a:p>
          <a:p>
            <a:pPr marL="457200" lvl="0" indent="-381000" algn="l" rtl="0">
              <a:spcBef>
                <a:spcPts val="0"/>
              </a:spcBef>
              <a:spcAft>
                <a:spcPts val="0"/>
              </a:spcAft>
              <a:buSzPts val="2400"/>
              <a:buChar char="⬡"/>
            </a:pPr>
            <a:r>
              <a:rPr lang="pt-BR" sz="2000" dirty="0"/>
              <a:t>Geralmente são limitadas a fazer somente determinadas ações</a:t>
            </a:r>
            <a:endParaRPr sz="20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101044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Exemplos de IA</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Carro autônomo</a:t>
            </a:r>
          </a:p>
          <a:p>
            <a:pPr marL="457200" lvl="0" indent="-381000" algn="l" rtl="0">
              <a:spcBef>
                <a:spcPts val="600"/>
              </a:spcBef>
              <a:spcAft>
                <a:spcPts val="0"/>
              </a:spcAft>
              <a:buSzPts val="2400"/>
              <a:buChar char="⬡"/>
            </a:pPr>
            <a:r>
              <a:rPr lang="pt-BR" sz="2000" dirty="0" err="1"/>
              <a:t>Chatbot</a:t>
            </a:r>
            <a:endParaRPr lang="pt-BR" sz="2000" dirty="0"/>
          </a:p>
          <a:p>
            <a:r>
              <a:rPr lang="pt-BR" sz="2000" dirty="0"/>
              <a:t>Aplicativo para navegação (rotas)</a:t>
            </a:r>
          </a:p>
          <a:p>
            <a:r>
              <a:rPr lang="pt-BR" sz="2000" dirty="0"/>
              <a:t>Escrita de notícias e poemas</a:t>
            </a:r>
          </a:p>
          <a:p>
            <a:r>
              <a:rPr lang="pt-BR" sz="2000" dirty="0"/>
              <a:t>Assistentes virtuais</a:t>
            </a:r>
          </a:p>
          <a:p>
            <a:r>
              <a:rPr lang="pt-BR" sz="2000" dirty="0"/>
              <a:t>Indicação de produtos para compra</a:t>
            </a:r>
          </a:p>
          <a:p>
            <a:r>
              <a:rPr lang="pt-BR" sz="2000" dirty="0"/>
              <a:t>Eletrodomésticos</a:t>
            </a:r>
          </a:p>
          <a:p>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73158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 name="Retângulo 2">
            <a:extLst>
              <a:ext uri="{FF2B5EF4-FFF2-40B4-BE49-F238E27FC236}">
                <a16:creationId xmlns:a16="http://schemas.microsoft.com/office/drawing/2014/main" id="{0D025890-651B-4F16-95F7-B110EDB6427A}"/>
              </a:ext>
            </a:extLst>
          </p:cNvPr>
          <p:cNvSpPr/>
          <p:nvPr/>
        </p:nvSpPr>
        <p:spPr>
          <a:xfrm>
            <a:off x="3325091" y="2666675"/>
            <a:ext cx="4308763" cy="1842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p>
          <a:p>
            <a:pPr algn="ctr"/>
            <a:endParaRPr lang="pt-BR" sz="2000" dirty="0"/>
          </a:p>
          <a:p>
            <a:pPr algn="ctr"/>
            <a:endParaRPr lang="pt-BR" sz="2000" dirty="0"/>
          </a:p>
          <a:p>
            <a:pPr algn="ctr"/>
            <a:endParaRPr lang="pt-BR" sz="2000" dirty="0"/>
          </a:p>
          <a:p>
            <a:pPr algn="ctr"/>
            <a:r>
              <a:rPr lang="pt-BR" sz="2000" dirty="0"/>
              <a:t>Inteligência Artificial</a:t>
            </a:r>
          </a:p>
        </p:txBody>
      </p:sp>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Fases para criação</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2" name="Diagrama 1">
            <a:extLst>
              <a:ext uri="{FF2B5EF4-FFF2-40B4-BE49-F238E27FC236}">
                <a16:creationId xmlns:a16="http://schemas.microsoft.com/office/drawing/2014/main" id="{3DF4875C-2D92-41F5-ACFA-1F7E929142AB}"/>
              </a:ext>
            </a:extLst>
          </p:cNvPr>
          <p:cNvGraphicFramePr/>
          <p:nvPr>
            <p:extLst>
              <p:ext uri="{D42A27DB-BD31-4B8C-83A1-F6EECF244321}">
                <p14:modId xmlns:p14="http://schemas.microsoft.com/office/powerpoint/2010/main" val="3147757741"/>
              </p:ext>
            </p:extLst>
          </p:nvPr>
        </p:nvGraphicFramePr>
        <p:xfrm>
          <a:off x="1316182" y="63467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725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403081" y="1465404"/>
            <a:ext cx="4933122"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Machine Learning</a:t>
            </a:r>
            <a:endParaRPr dirty="0"/>
          </a:p>
        </p:txBody>
      </p:sp>
      <p:pic>
        <p:nvPicPr>
          <p:cNvPr id="97" name="Google Shape;97;p17"/>
          <p:cNvPicPr preferRelativeResize="0"/>
          <p:nvPr/>
        </p:nvPicPr>
        <p:blipFill>
          <a:blip r:embed="rId3">
            <a:alphaModFix/>
          </a:blip>
          <a:stretch>
            <a:fillRect/>
          </a:stretch>
        </p:blipFill>
        <p:spPr>
          <a:xfrm>
            <a:off x="5598187" y="1993207"/>
            <a:ext cx="317011" cy="923047"/>
          </a:xfrm>
          <a:prstGeom prst="rect">
            <a:avLst/>
          </a:prstGeom>
          <a:noFill/>
          <a:ln>
            <a:noFill/>
          </a:ln>
        </p:spPr>
      </p:pic>
      <p:sp>
        <p:nvSpPr>
          <p:cNvPr id="3" name="Subtítulo 2">
            <a:extLst>
              <a:ext uri="{FF2B5EF4-FFF2-40B4-BE49-F238E27FC236}">
                <a16:creationId xmlns:a16="http://schemas.microsoft.com/office/drawing/2014/main" id="{AE857B69-041E-4D6B-A166-639911AB94A5}"/>
              </a:ext>
            </a:extLst>
          </p:cNvPr>
          <p:cNvSpPr>
            <a:spLocks noGrp="1"/>
          </p:cNvSpPr>
          <p:nvPr>
            <p:ph type="subTitle" idx="1"/>
          </p:nvPr>
        </p:nvSpPr>
        <p:spPr/>
        <p:txBody>
          <a:bodyPr/>
          <a:lstStyle/>
          <a:p>
            <a:endParaRPr lang="pt-BR"/>
          </a:p>
        </p:txBody>
      </p:sp>
      <p:pic>
        <p:nvPicPr>
          <p:cNvPr id="8" name="Google Shape;670;p48">
            <a:extLst>
              <a:ext uri="{FF2B5EF4-FFF2-40B4-BE49-F238E27FC236}">
                <a16:creationId xmlns:a16="http://schemas.microsoft.com/office/drawing/2014/main" id="{61AAE6ED-1C76-4F77-A408-9CADD58218CE}"/>
              </a:ext>
            </a:extLst>
          </p:cNvPr>
          <p:cNvPicPr preferRelativeResize="0"/>
          <p:nvPr/>
        </p:nvPicPr>
        <p:blipFill>
          <a:blip r:embed="rId4">
            <a:alphaModFix/>
          </a:blip>
          <a:stretch>
            <a:fillRect/>
          </a:stretch>
        </p:blipFill>
        <p:spPr>
          <a:xfrm>
            <a:off x="6107691" y="1384773"/>
            <a:ext cx="1684088" cy="1853416"/>
          </a:xfrm>
          <a:prstGeom prst="rect">
            <a:avLst/>
          </a:prstGeom>
          <a:noFill/>
          <a:ln>
            <a:noFill/>
          </a:ln>
        </p:spPr>
      </p:pic>
    </p:spTree>
    <p:extLst>
      <p:ext uri="{BB962C8B-B14F-4D97-AF65-F5344CB8AC3E}">
        <p14:creationId xmlns:p14="http://schemas.microsoft.com/office/powerpoint/2010/main" val="787679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628C5-EA58-4CEB-85B0-B27543D3CF1A}"/>
              </a:ext>
            </a:extLst>
          </p:cNvPr>
          <p:cNvSpPr>
            <a:spLocks noGrp="1"/>
          </p:cNvSpPr>
          <p:nvPr>
            <p:ph type="title"/>
          </p:nvPr>
        </p:nvSpPr>
        <p:spPr/>
        <p:txBody>
          <a:bodyPr/>
          <a:lstStyle/>
          <a:p>
            <a:r>
              <a:rPr lang="pt-BR" dirty="0" err="1"/>
              <a:t>Machine</a:t>
            </a:r>
            <a:r>
              <a:rPr lang="pt-BR" dirty="0"/>
              <a:t> Learning (ML)</a:t>
            </a:r>
          </a:p>
        </p:txBody>
      </p:sp>
      <p:sp>
        <p:nvSpPr>
          <p:cNvPr id="3" name="Espaço Reservado para Texto 2">
            <a:extLst>
              <a:ext uri="{FF2B5EF4-FFF2-40B4-BE49-F238E27FC236}">
                <a16:creationId xmlns:a16="http://schemas.microsoft.com/office/drawing/2014/main" id="{C8ECD5A7-8721-4FB0-9163-B8D904AC5683}"/>
              </a:ext>
            </a:extLst>
          </p:cNvPr>
          <p:cNvSpPr>
            <a:spLocks noGrp="1"/>
          </p:cNvSpPr>
          <p:nvPr>
            <p:ph type="body" idx="1"/>
          </p:nvPr>
        </p:nvSpPr>
        <p:spPr>
          <a:xfrm>
            <a:off x="580550" y="1352550"/>
            <a:ext cx="7441232" cy="3161700"/>
          </a:xfrm>
        </p:spPr>
        <p:txBody>
          <a:bodyPr/>
          <a:lstStyle/>
          <a:p>
            <a:r>
              <a:rPr lang="pt-BR" sz="2000" dirty="0"/>
              <a:t>Técnicas para aprendizado utilizando algoritmos</a:t>
            </a:r>
          </a:p>
          <a:p>
            <a:r>
              <a:rPr lang="pt-BR" sz="2000" dirty="0"/>
              <a:t>Envolve a análise e coleta de dados (muitos!)</a:t>
            </a:r>
          </a:p>
          <a:p>
            <a:r>
              <a:rPr lang="pt-BR" sz="2000" dirty="0"/>
              <a:t>Tem o objetivo de determinar um resultado ou predição sobre algo</a:t>
            </a:r>
          </a:p>
          <a:p>
            <a:r>
              <a:rPr lang="pt-BR" sz="2000" dirty="0"/>
              <a:t>Trabalha com probabilidades e estatísticas</a:t>
            </a:r>
          </a:p>
          <a:p>
            <a:endParaRPr lang="pt-BR" sz="2000" dirty="0"/>
          </a:p>
        </p:txBody>
      </p:sp>
      <p:sp>
        <p:nvSpPr>
          <p:cNvPr id="4" name="Espaço Reservado para Número de Slide 3">
            <a:extLst>
              <a:ext uri="{FF2B5EF4-FFF2-40B4-BE49-F238E27FC236}">
                <a16:creationId xmlns:a16="http://schemas.microsoft.com/office/drawing/2014/main" id="{33ABF5CD-F342-478F-A08C-E1CD646B7D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15</a:t>
            </a:fld>
            <a:endParaRPr lang="pt-BR"/>
          </a:p>
        </p:txBody>
      </p:sp>
    </p:spTree>
    <p:extLst>
      <p:ext uri="{BB962C8B-B14F-4D97-AF65-F5344CB8AC3E}">
        <p14:creationId xmlns:p14="http://schemas.microsoft.com/office/powerpoint/2010/main" val="14139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628C5-EA58-4CEB-85B0-B27543D3CF1A}"/>
              </a:ext>
            </a:extLst>
          </p:cNvPr>
          <p:cNvSpPr>
            <a:spLocks noGrp="1"/>
          </p:cNvSpPr>
          <p:nvPr>
            <p:ph type="title"/>
          </p:nvPr>
        </p:nvSpPr>
        <p:spPr/>
        <p:txBody>
          <a:bodyPr/>
          <a:lstStyle/>
          <a:p>
            <a:r>
              <a:rPr lang="pt-BR" dirty="0"/>
              <a:t>Porque aplicar ML?</a:t>
            </a:r>
          </a:p>
        </p:txBody>
      </p:sp>
      <p:sp>
        <p:nvSpPr>
          <p:cNvPr id="3" name="Espaço Reservado para Texto 2">
            <a:extLst>
              <a:ext uri="{FF2B5EF4-FFF2-40B4-BE49-F238E27FC236}">
                <a16:creationId xmlns:a16="http://schemas.microsoft.com/office/drawing/2014/main" id="{C8ECD5A7-8721-4FB0-9163-B8D904AC5683}"/>
              </a:ext>
            </a:extLst>
          </p:cNvPr>
          <p:cNvSpPr>
            <a:spLocks noGrp="1"/>
          </p:cNvSpPr>
          <p:nvPr>
            <p:ph type="body" idx="1"/>
          </p:nvPr>
        </p:nvSpPr>
        <p:spPr>
          <a:xfrm>
            <a:off x="580550" y="1352550"/>
            <a:ext cx="7441232" cy="3161700"/>
          </a:xfrm>
        </p:spPr>
        <p:txBody>
          <a:bodyPr/>
          <a:lstStyle/>
          <a:p>
            <a:r>
              <a:rPr lang="pt-BR" sz="2000" dirty="0"/>
              <a:t>Criar um modelo padrão para resolver problemas</a:t>
            </a:r>
          </a:p>
          <a:p>
            <a:r>
              <a:rPr lang="pt-BR" sz="2000" dirty="0"/>
              <a:t>Aplicar o máximo de variações possíveis</a:t>
            </a:r>
          </a:p>
          <a:p>
            <a:r>
              <a:rPr lang="pt-BR" sz="2000" dirty="0"/>
              <a:t>Agilizar a obtenção de resultados</a:t>
            </a:r>
          </a:p>
          <a:p>
            <a:r>
              <a:rPr lang="pt-BR" sz="2000" dirty="0"/>
              <a:t>Utilizar as máquinas para realizar cálculos</a:t>
            </a:r>
          </a:p>
        </p:txBody>
      </p:sp>
      <p:sp>
        <p:nvSpPr>
          <p:cNvPr id="4" name="Espaço Reservado para Número de Slide 3">
            <a:extLst>
              <a:ext uri="{FF2B5EF4-FFF2-40B4-BE49-F238E27FC236}">
                <a16:creationId xmlns:a16="http://schemas.microsoft.com/office/drawing/2014/main" id="{33ABF5CD-F342-478F-A08C-E1CD646B7D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16</a:t>
            </a:fld>
            <a:endParaRPr lang="pt-BR"/>
          </a:p>
        </p:txBody>
      </p:sp>
    </p:spTree>
    <p:extLst>
      <p:ext uri="{BB962C8B-B14F-4D97-AF65-F5344CB8AC3E}">
        <p14:creationId xmlns:p14="http://schemas.microsoft.com/office/powerpoint/2010/main" val="3769653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628C5-EA58-4CEB-85B0-B27543D3CF1A}"/>
              </a:ext>
            </a:extLst>
          </p:cNvPr>
          <p:cNvSpPr>
            <a:spLocks noGrp="1"/>
          </p:cNvSpPr>
          <p:nvPr>
            <p:ph type="title"/>
          </p:nvPr>
        </p:nvSpPr>
        <p:spPr/>
        <p:txBody>
          <a:bodyPr/>
          <a:lstStyle/>
          <a:p>
            <a:r>
              <a:rPr lang="pt-BR" dirty="0"/>
              <a:t>Dados – o ponto de partida</a:t>
            </a:r>
          </a:p>
        </p:txBody>
      </p:sp>
      <p:sp>
        <p:nvSpPr>
          <p:cNvPr id="3" name="Espaço Reservado para Texto 2">
            <a:extLst>
              <a:ext uri="{FF2B5EF4-FFF2-40B4-BE49-F238E27FC236}">
                <a16:creationId xmlns:a16="http://schemas.microsoft.com/office/drawing/2014/main" id="{C8ECD5A7-8721-4FB0-9163-B8D904AC5683}"/>
              </a:ext>
            </a:extLst>
          </p:cNvPr>
          <p:cNvSpPr>
            <a:spLocks noGrp="1"/>
          </p:cNvSpPr>
          <p:nvPr>
            <p:ph type="body" idx="1"/>
          </p:nvPr>
        </p:nvSpPr>
        <p:spPr>
          <a:xfrm>
            <a:off x="580550" y="1352550"/>
            <a:ext cx="7441232" cy="3161700"/>
          </a:xfrm>
        </p:spPr>
        <p:txBody>
          <a:bodyPr/>
          <a:lstStyle/>
          <a:p>
            <a:r>
              <a:rPr lang="pt-BR" sz="2000" dirty="0"/>
              <a:t>Sem os dados não temos como fazer nada</a:t>
            </a:r>
          </a:p>
          <a:p>
            <a:r>
              <a:rPr lang="pt-BR" sz="2000" dirty="0"/>
              <a:t>A obtenção dos dados leva tempo</a:t>
            </a:r>
          </a:p>
          <a:p>
            <a:r>
              <a:rPr lang="pt-BR" sz="2000" dirty="0"/>
              <a:t>Filtrar dados relevantes também é custoso</a:t>
            </a:r>
          </a:p>
          <a:p>
            <a:r>
              <a:rPr lang="pt-BR" sz="2000" dirty="0"/>
              <a:t>A decisão sobre quais dados são importantes interfere diretamente no resultado</a:t>
            </a:r>
          </a:p>
          <a:p>
            <a:endParaRPr lang="pt-BR" sz="2000" dirty="0"/>
          </a:p>
          <a:p>
            <a:endParaRPr lang="pt-BR" sz="2000" dirty="0"/>
          </a:p>
        </p:txBody>
      </p:sp>
      <p:sp>
        <p:nvSpPr>
          <p:cNvPr id="4" name="Espaço Reservado para Número de Slide 3">
            <a:extLst>
              <a:ext uri="{FF2B5EF4-FFF2-40B4-BE49-F238E27FC236}">
                <a16:creationId xmlns:a16="http://schemas.microsoft.com/office/drawing/2014/main" id="{33ABF5CD-F342-478F-A08C-E1CD646B7D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17</a:t>
            </a:fld>
            <a:endParaRPr lang="pt-BR"/>
          </a:p>
        </p:txBody>
      </p:sp>
    </p:spTree>
    <p:extLst>
      <p:ext uri="{BB962C8B-B14F-4D97-AF65-F5344CB8AC3E}">
        <p14:creationId xmlns:p14="http://schemas.microsoft.com/office/powerpoint/2010/main" val="102477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628C5-EA58-4CEB-85B0-B27543D3CF1A}"/>
              </a:ext>
            </a:extLst>
          </p:cNvPr>
          <p:cNvSpPr>
            <a:spLocks noGrp="1"/>
          </p:cNvSpPr>
          <p:nvPr>
            <p:ph type="title"/>
          </p:nvPr>
        </p:nvSpPr>
        <p:spPr/>
        <p:txBody>
          <a:bodyPr/>
          <a:lstStyle/>
          <a:p>
            <a:r>
              <a:rPr lang="pt-BR" dirty="0"/>
              <a:t>Exemplos de aplicação</a:t>
            </a:r>
          </a:p>
        </p:txBody>
      </p:sp>
      <p:sp>
        <p:nvSpPr>
          <p:cNvPr id="3" name="Espaço Reservado para Texto 2">
            <a:extLst>
              <a:ext uri="{FF2B5EF4-FFF2-40B4-BE49-F238E27FC236}">
                <a16:creationId xmlns:a16="http://schemas.microsoft.com/office/drawing/2014/main" id="{C8ECD5A7-8721-4FB0-9163-B8D904AC5683}"/>
              </a:ext>
            </a:extLst>
          </p:cNvPr>
          <p:cNvSpPr>
            <a:spLocks noGrp="1"/>
          </p:cNvSpPr>
          <p:nvPr>
            <p:ph type="body" idx="1"/>
          </p:nvPr>
        </p:nvSpPr>
        <p:spPr>
          <a:xfrm>
            <a:off x="580550" y="1352550"/>
            <a:ext cx="7441232" cy="3161700"/>
          </a:xfrm>
        </p:spPr>
        <p:txBody>
          <a:bodyPr/>
          <a:lstStyle/>
          <a:p>
            <a:r>
              <a:rPr lang="pt-BR" sz="2000" dirty="0"/>
              <a:t>CAPTCHA (</a:t>
            </a:r>
            <a:r>
              <a:rPr lang="pt-BR" sz="2000" dirty="0" err="1"/>
              <a:t>Completely</a:t>
            </a:r>
            <a:r>
              <a:rPr lang="pt-BR" sz="2000" dirty="0"/>
              <a:t> </a:t>
            </a:r>
            <a:r>
              <a:rPr lang="pt-BR" sz="2000" dirty="0" err="1"/>
              <a:t>Automated</a:t>
            </a:r>
            <a:r>
              <a:rPr lang="pt-BR" sz="2000" dirty="0"/>
              <a:t> </a:t>
            </a:r>
            <a:r>
              <a:rPr lang="pt-BR" sz="2000" dirty="0" err="1"/>
              <a:t>Public</a:t>
            </a:r>
            <a:r>
              <a:rPr lang="pt-BR" sz="2000" dirty="0"/>
              <a:t> Turing teste </a:t>
            </a:r>
            <a:r>
              <a:rPr lang="pt-BR" sz="2000" dirty="0" err="1"/>
              <a:t>to</a:t>
            </a:r>
            <a:r>
              <a:rPr lang="pt-BR" sz="2000" dirty="0"/>
              <a:t> </a:t>
            </a:r>
            <a:r>
              <a:rPr lang="pt-BR" sz="2000" dirty="0" err="1"/>
              <a:t>tell</a:t>
            </a:r>
            <a:r>
              <a:rPr lang="pt-BR" sz="2000" dirty="0"/>
              <a:t> Computer </a:t>
            </a:r>
            <a:r>
              <a:rPr lang="pt-BR" sz="2000" dirty="0" err="1"/>
              <a:t>and</a:t>
            </a:r>
            <a:r>
              <a:rPr lang="pt-BR" sz="2000" dirty="0"/>
              <a:t> </a:t>
            </a:r>
            <a:r>
              <a:rPr lang="pt-BR" sz="2000" dirty="0" err="1"/>
              <a:t>Humans</a:t>
            </a:r>
            <a:r>
              <a:rPr lang="pt-BR" sz="2000" dirty="0"/>
              <a:t> Apart)</a:t>
            </a:r>
          </a:p>
          <a:p>
            <a:r>
              <a:rPr lang="pt-BR" sz="2000" dirty="0"/>
              <a:t>E-mails de propagandas (spam)</a:t>
            </a:r>
          </a:p>
          <a:p>
            <a:r>
              <a:rPr lang="pt-BR" sz="2000" dirty="0"/>
              <a:t>Detecção de fraudes (cartão de crédito)</a:t>
            </a:r>
          </a:p>
          <a:p>
            <a:r>
              <a:rPr lang="pt-BR" sz="2000" dirty="0"/>
              <a:t>Reconhecimento de imagens</a:t>
            </a:r>
          </a:p>
          <a:p>
            <a:r>
              <a:rPr lang="pt-BR" sz="2000" dirty="0"/>
              <a:t>Recomendação de produtos</a:t>
            </a:r>
          </a:p>
          <a:p>
            <a:r>
              <a:rPr lang="pt-BR" sz="2000" dirty="0"/>
              <a:t>Diagnósticos de saúde</a:t>
            </a:r>
          </a:p>
          <a:p>
            <a:endParaRPr lang="pt-BR" sz="2000" dirty="0"/>
          </a:p>
        </p:txBody>
      </p:sp>
      <p:sp>
        <p:nvSpPr>
          <p:cNvPr id="4" name="Espaço Reservado para Número de Slide 3">
            <a:extLst>
              <a:ext uri="{FF2B5EF4-FFF2-40B4-BE49-F238E27FC236}">
                <a16:creationId xmlns:a16="http://schemas.microsoft.com/office/drawing/2014/main" id="{33ABF5CD-F342-478F-A08C-E1CD646B7D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18</a:t>
            </a:fld>
            <a:endParaRPr lang="pt-BR"/>
          </a:p>
        </p:txBody>
      </p:sp>
    </p:spTree>
    <p:extLst>
      <p:ext uri="{BB962C8B-B14F-4D97-AF65-F5344CB8AC3E}">
        <p14:creationId xmlns:p14="http://schemas.microsoft.com/office/powerpoint/2010/main" val="3682382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628C5-EA58-4CEB-85B0-B27543D3CF1A}"/>
              </a:ext>
            </a:extLst>
          </p:cNvPr>
          <p:cNvSpPr>
            <a:spLocks noGrp="1"/>
          </p:cNvSpPr>
          <p:nvPr>
            <p:ph type="title"/>
          </p:nvPr>
        </p:nvSpPr>
        <p:spPr/>
        <p:txBody>
          <a:bodyPr/>
          <a:lstStyle/>
          <a:p>
            <a:r>
              <a:rPr lang="pt-BR" dirty="0"/>
              <a:t>Aplicação - CAPTCHA</a:t>
            </a:r>
          </a:p>
        </p:txBody>
      </p:sp>
      <p:sp>
        <p:nvSpPr>
          <p:cNvPr id="4" name="Espaço Reservado para Número de Slide 3">
            <a:extLst>
              <a:ext uri="{FF2B5EF4-FFF2-40B4-BE49-F238E27FC236}">
                <a16:creationId xmlns:a16="http://schemas.microsoft.com/office/drawing/2014/main" id="{33ABF5CD-F342-478F-A08C-E1CD646B7D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19</a:t>
            </a:fld>
            <a:endParaRPr lang="pt-BR"/>
          </a:p>
        </p:txBody>
      </p:sp>
      <p:pic>
        <p:nvPicPr>
          <p:cNvPr id="1026" name="Picture 2">
            <a:extLst>
              <a:ext uri="{FF2B5EF4-FFF2-40B4-BE49-F238E27FC236}">
                <a16:creationId xmlns:a16="http://schemas.microsoft.com/office/drawing/2014/main" id="{24F78028-BFED-424A-9B12-D0F2B0978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65" t="14191" r="6444" b="20026"/>
          <a:stretch/>
        </p:blipFill>
        <p:spPr bwMode="auto">
          <a:xfrm>
            <a:off x="3171263" y="1597307"/>
            <a:ext cx="2745171" cy="12272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40CF48-4496-4499-A39D-110F04E00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38" y="557712"/>
            <a:ext cx="2920355" cy="4028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20DBD6-1E29-4DFC-B362-C3C6FEDF58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7984" y="3664036"/>
            <a:ext cx="3160678" cy="8404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9BF1325-7813-492A-B29F-E3A751717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589" y="1597307"/>
            <a:ext cx="2445486" cy="176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42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685799" y="718296"/>
            <a:ext cx="4374573"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t>Douglas Gaspar</a:t>
            </a:r>
            <a:endParaRPr sz="4000" dirty="0"/>
          </a:p>
        </p:txBody>
      </p:sp>
      <p:sp>
        <p:nvSpPr>
          <p:cNvPr id="81" name="Google Shape;81;p15"/>
          <p:cNvSpPr txBox="1">
            <a:spLocks noGrp="1"/>
          </p:cNvSpPr>
          <p:nvPr>
            <p:ph type="subTitle" idx="4294967295"/>
          </p:nvPr>
        </p:nvSpPr>
        <p:spPr>
          <a:xfrm>
            <a:off x="685799" y="2302047"/>
            <a:ext cx="4727865" cy="182896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pt-BR" sz="1800" b="1" dirty="0">
                <a:latin typeface="Muli"/>
                <a:ea typeface="Muli"/>
                <a:cs typeface="Muli"/>
                <a:sym typeface="Muli"/>
              </a:rPr>
              <a:t>Bacharel em Ciência da Computação e Especialista em Segurança da Informação atuando com desenvolvimento de soluções mobile e web com integração  </a:t>
            </a:r>
            <a:r>
              <a:rPr lang="pt-BR" sz="1800" b="1" dirty="0" err="1">
                <a:latin typeface="Muli"/>
                <a:ea typeface="Muli"/>
                <a:cs typeface="Muli"/>
                <a:sym typeface="Muli"/>
              </a:rPr>
              <a:t>IoT</a:t>
            </a:r>
            <a:r>
              <a:rPr lang="pt-BR" sz="1800" b="1" dirty="0"/>
              <a:t>, webservices e banco de dados.</a:t>
            </a:r>
            <a:endParaRPr sz="1800" b="1" dirty="0">
              <a:latin typeface="Muli"/>
              <a:ea typeface="Muli"/>
              <a:cs typeface="Muli"/>
              <a:sym typeface="Muli"/>
            </a:endParaRPr>
          </a:p>
        </p:txBody>
      </p:sp>
      <p:pic>
        <p:nvPicPr>
          <p:cNvPr id="82" name="Google Shape;82;p15"/>
          <p:cNvPicPr>
            <a:picLocks/>
          </p:cNvPicPr>
          <p:nvPr/>
        </p:nvPicPr>
        <p:blipFill>
          <a:blip r:embed="rId3"/>
          <a:stretch/>
        </p:blipFill>
        <p:spPr>
          <a:xfrm rot="16200000">
            <a:off x="5578434" y="1387122"/>
            <a:ext cx="3118515" cy="2369255"/>
          </a:xfrm>
          <a:prstGeom prst="hexagon">
            <a:avLst>
              <a:gd name="adj" fmla="val 25000"/>
              <a:gd name="vf" fmla="val 115470"/>
            </a:avLst>
          </a:prstGeom>
          <a:noFill/>
          <a:ln>
            <a:noFill/>
          </a:ln>
          <a:effectLst>
            <a:outerShdw blurRad="257175" dist="57150" dir="5400000" algn="bl" rotWithShape="0">
              <a:schemeClr val="dk1">
                <a:alpha val="50000"/>
              </a:schemeClr>
            </a:outerShdw>
          </a:effectLst>
        </p:spPr>
      </p:pic>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628C5-EA58-4CEB-85B0-B27543D3CF1A}"/>
              </a:ext>
            </a:extLst>
          </p:cNvPr>
          <p:cNvSpPr>
            <a:spLocks noGrp="1"/>
          </p:cNvSpPr>
          <p:nvPr>
            <p:ph type="title"/>
          </p:nvPr>
        </p:nvSpPr>
        <p:spPr>
          <a:xfrm>
            <a:off x="580549" y="205975"/>
            <a:ext cx="8312543" cy="857400"/>
          </a:xfrm>
        </p:spPr>
        <p:txBody>
          <a:bodyPr/>
          <a:lstStyle/>
          <a:p>
            <a:r>
              <a:rPr lang="pt-BR" dirty="0"/>
              <a:t>Aplicação – Recomendação de produtos</a:t>
            </a:r>
          </a:p>
        </p:txBody>
      </p:sp>
      <p:sp>
        <p:nvSpPr>
          <p:cNvPr id="4" name="Espaço Reservado para Número de Slide 3">
            <a:extLst>
              <a:ext uri="{FF2B5EF4-FFF2-40B4-BE49-F238E27FC236}">
                <a16:creationId xmlns:a16="http://schemas.microsoft.com/office/drawing/2014/main" id="{33ABF5CD-F342-478F-A08C-E1CD646B7D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20</a:t>
            </a:fld>
            <a:endParaRPr lang="pt-BR"/>
          </a:p>
        </p:txBody>
      </p:sp>
      <p:pic>
        <p:nvPicPr>
          <p:cNvPr id="6" name="Imagem 5">
            <a:extLst>
              <a:ext uri="{FF2B5EF4-FFF2-40B4-BE49-F238E27FC236}">
                <a16:creationId xmlns:a16="http://schemas.microsoft.com/office/drawing/2014/main" id="{D63EA2E4-7446-4C79-9D6F-16A28182055E}"/>
              </a:ext>
            </a:extLst>
          </p:cNvPr>
          <p:cNvPicPr>
            <a:picLocks noChangeAspect="1"/>
          </p:cNvPicPr>
          <p:nvPr/>
        </p:nvPicPr>
        <p:blipFill>
          <a:blip r:embed="rId3"/>
          <a:stretch>
            <a:fillRect/>
          </a:stretch>
        </p:blipFill>
        <p:spPr>
          <a:xfrm>
            <a:off x="380402" y="1252428"/>
            <a:ext cx="3762851" cy="28048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Imagem 7">
            <a:extLst>
              <a:ext uri="{FF2B5EF4-FFF2-40B4-BE49-F238E27FC236}">
                <a16:creationId xmlns:a16="http://schemas.microsoft.com/office/drawing/2014/main" id="{B43E1516-E58B-414E-8AEB-EF305D98142A}"/>
              </a:ext>
            </a:extLst>
          </p:cNvPr>
          <p:cNvPicPr>
            <a:picLocks noChangeAspect="1"/>
          </p:cNvPicPr>
          <p:nvPr/>
        </p:nvPicPr>
        <p:blipFill>
          <a:blip r:embed="rId4"/>
          <a:stretch>
            <a:fillRect/>
          </a:stretch>
        </p:blipFill>
        <p:spPr>
          <a:xfrm>
            <a:off x="6032306" y="1354770"/>
            <a:ext cx="2722628" cy="31036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Imagem 9">
            <a:extLst>
              <a:ext uri="{FF2B5EF4-FFF2-40B4-BE49-F238E27FC236}">
                <a16:creationId xmlns:a16="http://schemas.microsoft.com/office/drawing/2014/main" id="{91902B0A-0CB1-442C-B08A-99B101BEB792}"/>
              </a:ext>
            </a:extLst>
          </p:cNvPr>
          <p:cNvPicPr>
            <a:picLocks noChangeAspect="1"/>
          </p:cNvPicPr>
          <p:nvPr/>
        </p:nvPicPr>
        <p:blipFill>
          <a:blip r:embed="rId5"/>
          <a:stretch>
            <a:fillRect/>
          </a:stretch>
        </p:blipFill>
        <p:spPr>
          <a:xfrm>
            <a:off x="2154118" y="3595653"/>
            <a:ext cx="4571998" cy="11541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42814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Tipos de aprendizagem</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Supervisionada</a:t>
            </a:r>
          </a:p>
          <a:p>
            <a:pPr marL="457200" lvl="0" indent="-381000" algn="l" rtl="0">
              <a:spcBef>
                <a:spcPts val="600"/>
              </a:spcBef>
              <a:spcAft>
                <a:spcPts val="0"/>
              </a:spcAft>
              <a:buSzPts val="2400"/>
              <a:buChar char="⬡"/>
            </a:pPr>
            <a:r>
              <a:rPr lang="pt-BR" sz="2000" dirty="0"/>
              <a:t>Não-supervisionada</a:t>
            </a:r>
          </a:p>
          <a:p>
            <a:pPr marL="457200" lvl="0" indent="-381000" algn="l" rtl="0">
              <a:spcBef>
                <a:spcPts val="600"/>
              </a:spcBef>
              <a:spcAft>
                <a:spcPts val="0"/>
              </a:spcAft>
              <a:buSzPts val="2400"/>
              <a:buChar char="⬡"/>
            </a:pPr>
            <a:r>
              <a:rPr lang="pt-BR" sz="2000" dirty="0" err="1"/>
              <a:t>Semi-supervisionada</a:t>
            </a:r>
            <a:endParaRPr lang="pt-BR" sz="2000" dirty="0"/>
          </a:p>
          <a:p>
            <a:pPr marL="457200" lvl="0" indent="-381000" algn="l" rtl="0">
              <a:spcBef>
                <a:spcPts val="600"/>
              </a:spcBef>
              <a:spcAft>
                <a:spcPts val="0"/>
              </a:spcAft>
              <a:buSzPts val="2400"/>
              <a:buChar char="⬡"/>
            </a:pPr>
            <a:r>
              <a:rPr lang="pt-BR" sz="2000" dirty="0"/>
              <a:t>Por reforço</a:t>
            </a:r>
            <a:endParaRPr sz="20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89524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Tipos de aprendizagem</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graphicFrame>
        <p:nvGraphicFramePr>
          <p:cNvPr id="4" name="Diagrama 3">
            <a:extLst>
              <a:ext uri="{FF2B5EF4-FFF2-40B4-BE49-F238E27FC236}">
                <a16:creationId xmlns:a16="http://schemas.microsoft.com/office/drawing/2014/main" id="{5A5228F0-7370-419E-B6C0-27A4AA97E23C}"/>
              </a:ext>
            </a:extLst>
          </p:cNvPr>
          <p:cNvGraphicFramePr/>
          <p:nvPr>
            <p:extLst>
              <p:ext uri="{D42A27DB-BD31-4B8C-83A1-F6EECF244321}">
                <p14:modId xmlns:p14="http://schemas.microsoft.com/office/powerpoint/2010/main" val="2732854697"/>
              </p:ext>
            </p:extLst>
          </p:nvPr>
        </p:nvGraphicFramePr>
        <p:xfrm>
          <a:off x="342900" y="1204545"/>
          <a:ext cx="8299938" cy="3732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8843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Como treinar uma ML?</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Quantificar os dados</a:t>
            </a:r>
          </a:p>
          <a:p>
            <a:pPr marL="457200" lvl="0" indent="-381000" algn="l" rtl="0">
              <a:spcBef>
                <a:spcPts val="600"/>
              </a:spcBef>
              <a:spcAft>
                <a:spcPts val="0"/>
              </a:spcAft>
              <a:buSzPts val="2400"/>
              <a:buChar char="⬡"/>
            </a:pPr>
            <a:r>
              <a:rPr lang="pt-BR" sz="2000" dirty="0"/>
              <a:t>Filtrar os dados</a:t>
            </a:r>
          </a:p>
          <a:p>
            <a:pPr marL="457200" lvl="0" indent="-381000" algn="l" rtl="0">
              <a:spcBef>
                <a:spcPts val="600"/>
              </a:spcBef>
              <a:spcAft>
                <a:spcPts val="0"/>
              </a:spcAft>
              <a:buSzPts val="2400"/>
              <a:buChar char="⬡"/>
            </a:pPr>
            <a:r>
              <a:rPr lang="pt-BR" sz="2000" dirty="0"/>
              <a:t>Inserção de dados (quanto mais, melhor)</a:t>
            </a:r>
          </a:p>
          <a:p>
            <a:pPr marL="457200" lvl="0" indent="-381000" algn="l" rtl="0">
              <a:spcBef>
                <a:spcPts val="600"/>
              </a:spcBef>
              <a:spcAft>
                <a:spcPts val="0"/>
              </a:spcAft>
              <a:buSzPts val="2400"/>
              <a:buChar char="⬡"/>
            </a:pPr>
            <a:r>
              <a:rPr lang="pt-BR" sz="2000" dirty="0"/>
              <a:t>Escolher o tipo de algoritmo</a:t>
            </a:r>
          </a:p>
          <a:p>
            <a:pPr marL="457200" lvl="0" indent="-381000" algn="l" rtl="0">
              <a:spcBef>
                <a:spcPts val="600"/>
              </a:spcBef>
              <a:spcAft>
                <a:spcPts val="0"/>
              </a:spcAft>
              <a:buSzPts val="2400"/>
              <a:buChar char="⬡"/>
            </a:pPr>
            <a:r>
              <a:rPr lang="pt-BR" sz="2000" dirty="0"/>
              <a:t>Treinar o modelo</a:t>
            </a:r>
          </a:p>
          <a:p>
            <a:pPr marL="457200" lvl="0" indent="-381000" algn="l" rtl="0">
              <a:spcBef>
                <a:spcPts val="600"/>
              </a:spcBef>
              <a:spcAft>
                <a:spcPts val="0"/>
              </a:spcAft>
              <a:buSzPts val="2400"/>
              <a:buChar char="⬡"/>
            </a:pPr>
            <a:r>
              <a:rPr lang="pt-BR" sz="2000" dirty="0"/>
              <a:t>Analisar os resultados</a:t>
            </a:r>
          </a:p>
          <a:p>
            <a:pPr marL="457200" lvl="0" indent="-381000" algn="l" rtl="0">
              <a:spcBef>
                <a:spcPts val="600"/>
              </a:spcBef>
              <a:spcAft>
                <a:spcPts val="0"/>
              </a:spcAft>
              <a:buSzPts val="2400"/>
              <a:buChar char="⬡"/>
            </a:pPr>
            <a:endParaRPr sz="20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50048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5" name="Imagem 4">
            <a:extLst>
              <a:ext uri="{FF2B5EF4-FFF2-40B4-BE49-F238E27FC236}">
                <a16:creationId xmlns:a16="http://schemas.microsoft.com/office/drawing/2014/main" id="{807EE783-677D-42B2-8933-09E15F78F155}"/>
              </a:ext>
            </a:extLst>
          </p:cNvPr>
          <p:cNvPicPr>
            <a:picLocks noChangeAspect="1"/>
          </p:cNvPicPr>
          <p:nvPr/>
        </p:nvPicPr>
        <p:blipFill>
          <a:blip r:embed="rId3"/>
          <a:stretch>
            <a:fillRect/>
          </a:stretch>
        </p:blipFill>
        <p:spPr>
          <a:xfrm>
            <a:off x="610002" y="0"/>
            <a:ext cx="7923996" cy="5143500"/>
          </a:xfrm>
          <a:prstGeom prst="rect">
            <a:avLst/>
          </a:prstGeom>
        </p:spPr>
      </p:pic>
    </p:spTree>
    <p:extLst>
      <p:ext uri="{BB962C8B-B14F-4D97-AF65-F5344CB8AC3E}">
        <p14:creationId xmlns:p14="http://schemas.microsoft.com/office/powerpoint/2010/main" val="169437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7253396"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Desafios para utlização da ML</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Não há costume para armazenamento e tratamento de dados</a:t>
            </a:r>
          </a:p>
          <a:p>
            <a:pPr marL="457200" lvl="0" indent="-381000" algn="l" rtl="0">
              <a:spcBef>
                <a:spcPts val="600"/>
              </a:spcBef>
              <a:spcAft>
                <a:spcPts val="0"/>
              </a:spcAft>
              <a:buSzPts val="2400"/>
              <a:buChar char="⬡"/>
            </a:pPr>
            <a:r>
              <a:rPr lang="pt-BR" sz="2000" dirty="0"/>
              <a:t>Dados com baixa qualidade</a:t>
            </a:r>
          </a:p>
          <a:p>
            <a:pPr marL="457200" lvl="0" indent="-381000" algn="l" rtl="0">
              <a:spcBef>
                <a:spcPts val="600"/>
              </a:spcBef>
              <a:spcAft>
                <a:spcPts val="0"/>
              </a:spcAft>
              <a:buSzPts val="2400"/>
              <a:buChar char="⬡"/>
            </a:pPr>
            <a:r>
              <a:rPr lang="pt-BR" sz="2000" dirty="0"/>
              <a:t>Falta de profissionais especializados</a:t>
            </a:r>
          </a:p>
          <a:p>
            <a:pPr marL="457200" lvl="0" indent="-381000" algn="l" rtl="0">
              <a:spcBef>
                <a:spcPts val="600"/>
              </a:spcBef>
              <a:spcAft>
                <a:spcPts val="0"/>
              </a:spcAft>
              <a:buSzPts val="2400"/>
              <a:buChar char="⬡"/>
            </a:pPr>
            <a:r>
              <a:rPr lang="pt-BR" sz="2000" dirty="0"/>
              <a:t>Conflitos éticos</a:t>
            </a:r>
          </a:p>
          <a:p>
            <a:pPr marL="457200" lvl="0" indent="-381000" algn="l" rtl="0">
              <a:spcBef>
                <a:spcPts val="600"/>
              </a:spcBef>
              <a:spcAft>
                <a:spcPts val="0"/>
              </a:spcAft>
              <a:buSzPts val="2400"/>
              <a:buChar char="⬡"/>
            </a:pPr>
            <a:r>
              <a:rPr lang="pt-BR" sz="2000" dirty="0"/>
              <a:t>Medo</a:t>
            </a:r>
          </a:p>
          <a:p>
            <a:pPr marL="457200" lvl="0" indent="-381000" algn="l" rtl="0">
              <a:spcBef>
                <a:spcPts val="600"/>
              </a:spcBef>
              <a:spcAft>
                <a:spcPts val="0"/>
              </a:spcAft>
              <a:buSzPts val="2400"/>
              <a:buChar char="⬡"/>
            </a:pPr>
            <a:endParaRPr sz="20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998704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7253396"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Utlização da ML - Finalidade</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3" name="Imagem 2">
            <a:extLst>
              <a:ext uri="{FF2B5EF4-FFF2-40B4-BE49-F238E27FC236}">
                <a16:creationId xmlns:a16="http://schemas.microsoft.com/office/drawing/2014/main" id="{45418D0C-76F6-4A4F-8074-1E9883774B2F}"/>
              </a:ext>
            </a:extLst>
          </p:cNvPr>
          <p:cNvPicPr>
            <a:picLocks noChangeAspect="1"/>
          </p:cNvPicPr>
          <p:nvPr/>
        </p:nvPicPr>
        <p:blipFill>
          <a:blip r:embed="rId3"/>
          <a:stretch>
            <a:fillRect/>
          </a:stretch>
        </p:blipFill>
        <p:spPr>
          <a:xfrm>
            <a:off x="1882286" y="1278768"/>
            <a:ext cx="5379427" cy="3471083"/>
          </a:xfrm>
          <a:prstGeom prst="rect">
            <a:avLst/>
          </a:prstGeom>
        </p:spPr>
      </p:pic>
      <p:sp>
        <p:nvSpPr>
          <p:cNvPr id="4" name="CaixaDeTexto 3">
            <a:extLst>
              <a:ext uri="{FF2B5EF4-FFF2-40B4-BE49-F238E27FC236}">
                <a16:creationId xmlns:a16="http://schemas.microsoft.com/office/drawing/2014/main" id="{13232A11-DCD2-4A5F-B96F-85CFAAC472D0}"/>
              </a:ext>
            </a:extLst>
          </p:cNvPr>
          <p:cNvSpPr txBox="1"/>
          <p:nvPr/>
        </p:nvSpPr>
        <p:spPr>
          <a:xfrm>
            <a:off x="4571999" y="4749851"/>
            <a:ext cx="3446584" cy="261610"/>
          </a:xfrm>
          <a:prstGeom prst="rect">
            <a:avLst/>
          </a:prstGeom>
          <a:noFill/>
        </p:spPr>
        <p:txBody>
          <a:bodyPr wrap="square" rtlCol="0">
            <a:spAutoFit/>
          </a:bodyPr>
          <a:lstStyle/>
          <a:p>
            <a:r>
              <a:rPr lang="en-US" sz="1100" dirty="0">
                <a:hlinkClick r:id="rId4"/>
              </a:rPr>
              <a:t>Machine learning adoption | Statista 2021</a:t>
            </a:r>
            <a:endParaRPr lang="pt-BR" sz="1100" dirty="0"/>
          </a:p>
        </p:txBody>
      </p:sp>
    </p:spTree>
    <p:extLst>
      <p:ext uri="{BB962C8B-B14F-4D97-AF65-F5344CB8AC3E}">
        <p14:creationId xmlns:p14="http://schemas.microsoft.com/office/powerpoint/2010/main" val="355274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7253396"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Utlização da ML – Por países</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2050" name="Picture 2">
            <a:extLst>
              <a:ext uri="{FF2B5EF4-FFF2-40B4-BE49-F238E27FC236}">
                <a16:creationId xmlns:a16="http://schemas.microsoft.com/office/drawing/2014/main" id="{A8FFB56E-5763-42BC-BC72-03503FB6A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118"/>
          <a:stretch/>
        </p:blipFill>
        <p:spPr bwMode="auto">
          <a:xfrm>
            <a:off x="945302" y="1168053"/>
            <a:ext cx="7253395" cy="278848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9ED9F432-5C7A-41ED-9A96-3ED22DC4C079}"/>
              </a:ext>
            </a:extLst>
          </p:cNvPr>
          <p:cNvSpPr txBox="1"/>
          <p:nvPr/>
        </p:nvSpPr>
        <p:spPr>
          <a:xfrm>
            <a:off x="3741413" y="4419111"/>
            <a:ext cx="4457284" cy="307777"/>
          </a:xfrm>
          <a:prstGeom prst="rect">
            <a:avLst/>
          </a:prstGeom>
          <a:noFill/>
        </p:spPr>
        <p:txBody>
          <a:bodyPr wrap="square" rtlCol="0">
            <a:spAutoFit/>
          </a:bodyPr>
          <a:lstStyle/>
          <a:p>
            <a:r>
              <a:rPr lang="en-US" dirty="0">
                <a:hlinkClick r:id="rId4"/>
              </a:rPr>
              <a:t>ML </a:t>
            </a:r>
            <a:r>
              <a:rPr lang="en-US" dirty="0" err="1">
                <a:hlinkClick r:id="rId4"/>
              </a:rPr>
              <a:t>doption</a:t>
            </a:r>
            <a:r>
              <a:rPr lang="en-US" dirty="0">
                <a:hlinkClick r:id="rId4"/>
              </a:rPr>
              <a:t> by country | BusinessBroadway.com 2021</a:t>
            </a:r>
            <a:endParaRPr lang="pt-BR" dirty="0"/>
          </a:p>
        </p:txBody>
      </p:sp>
      <p:pic>
        <p:nvPicPr>
          <p:cNvPr id="7" name="Imagem 6">
            <a:extLst>
              <a:ext uri="{FF2B5EF4-FFF2-40B4-BE49-F238E27FC236}">
                <a16:creationId xmlns:a16="http://schemas.microsoft.com/office/drawing/2014/main" id="{A82D0867-0A22-4C28-AEF7-7BD02F2BFC73}"/>
              </a:ext>
            </a:extLst>
          </p:cNvPr>
          <p:cNvPicPr>
            <a:picLocks noChangeAspect="1"/>
          </p:cNvPicPr>
          <p:nvPr/>
        </p:nvPicPr>
        <p:blipFill rotWithShape="1">
          <a:blip r:embed="rId5"/>
          <a:srcRect l="2613" t="13076" r="4858" b="22480"/>
          <a:stretch/>
        </p:blipFill>
        <p:spPr>
          <a:xfrm>
            <a:off x="945302" y="4095749"/>
            <a:ext cx="7253396" cy="184151"/>
          </a:xfrm>
          <a:prstGeom prst="rect">
            <a:avLst/>
          </a:prstGeom>
        </p:spPr>
      </p:pic>
    </p:spTree>
    <p:extLst>
      <p:ext uri="{BB962C8B-B14F-4D97-AF65-F5344CB8AC3E}">
        <p14:creationId xmlns:p14="http://schemas.microsoft.com/office/powerpoint/2010/main" val="1344201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6661370" y="1981915"/>
            <a:ext cx="2017495" cy="1209250"/>
          </a:xfrm>
          <a:prstGeom prst="rect">
            <a:avLst/>
          </a:prstGeom>
          <a:noFill/>
          <a:ln>
            <a:noFill/>
          </a:ln>
        </p:spPr>
      </p:pic>
      <p:sp>
        <p:nvSpPr>
          <p:cNvPr id="111" name="Google Shape;111;p19"/>
          <p:cNvSpPr txBox="1">
            <a:spLocks noGrp="1"/>
          </p:cNvSpPr>
          <p:nvPr>
            <p:ph type="ctrTitle" idx="4294967295"/>
          </p:nvPr>
        </p:nvSpPr>
        <p:spPr>
          <a:xfrm>
            <a:off x="603326" y="1645250"/>
            <a:ext cx="7057389" cy="1980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dirty="0"/>
              <a:t>Deep Learning</a:t>
            </a:r>
            <a:endParaRPr sz="6000" dirty="0"/>
          </a:p>
        </p:txBody>
      </p:sp>
      <p:sp>
        <p:nvSpPr>
          <p:cNvPr id="112" name="Google Shape;112;p19"/>
          <p:cNvSpPr txBox="1">
            <a:spLocks noGrp="1"/>
          </p:cNvSpPr>
          <p:nvPr>
            <p:ph type="subTitle" idx="4294967295"/>
          </p:nvPr>
        </p:nvSpPr>
        <p:spPr>
          <a:xfrm>
            <a:off x="706470" y="2660360"/>
            <a:ext cx="4850675" cy="109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14" name="Google Shape;114;p19"/>
          <p:cNvPicPr preferRelativeResize="0"/>
          <p:nvPr/>
        </p:nvPicPr>
        <p:blipFill>
          <a:blip r:embed="rId4">
            <a:alphaModFix/>
          </a:blip>
          <a:stretch>
            <a:fillRect/>
          </a:stretch>
        </p:blipFill>
        <p:spPr>
          <a:xfrm>
            <a:off x="5837909" y="1205323"/>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6020638" y="1327016"/>
            <a:ext cx="481900" cy="555275"/>
          </a:xfrm>
          <a:prstGeom prst="rect">
            <a:avLst/>
          </a:prstGeom>
          <a:noFill/>
          <a:ln>
            <a:noFill/>
          </a:ln>
        </p:spPr>
      </p:pic>
      <p:cxnSp>
        <p:nvCxnSpPr>
          <p:cNvPr id="121" name="Google Shape;121;p19"/>
          <p:cNvCxnSpPr/>
          <p:nvPr/>
        </p:nvCxnSpPr>
        <p:spPr>
          <a:xfrm>
            <a:off x="6361529" y="1806091"/>
            <a:ext cx="559800" cy="323100"/>
          </a:xfrm>
          <a:prstGeom prst="straightConnector1">
            <a:avLst/>
          </a:prstGeom>
          <a:noFill/>
          <a:ln w="19050" cap="rnd" cmpd="sng">
            <a:solidFill>
              <a:schemeClr val="accent6"/>
            </a:solidFill>
            <a:prstDash val="dash"/>
            <a:round/>
            <a:headEnd type="none" w="med" len="med"/>
            <a:tailEnd type="none" w="med" len="med"/>
          </a:ln>
        </p:spPr>
      </p:cxnSp>
      <p:cxnSp>
        <p:nvCxnSpPr>
          <p:cNvPr id="123" name="Google Shape;123;p19"/>
          <p:cNvCxnSpPr/>
          <p:nvPr/>
        </p:nvCxnSpPr>
        <p:spPr>
          <a:xfrm flipH="1">
            <a:off x="6088529" y="2951941"/>
            <a:ext cx="936600" cy="540900"/>
          </a:xfrm>
          <a:prstGeom prst="straightConnector1">
            <a:avLst/>
          </a:prstGeom>
          <a:noFill/>
          <a:ln w="19050" cap="rnd" cmpd="sng">
            <a:solidFill>
              <a:schemeClr val="accent3"/>
            </a:solidFill>
            <a:prstDash val="dash"/>
            <a:round/>
            <a:headEnd type="none" w="med" len="med"/>
            <a:tailEnd type="none" w="med" len="med"/>
          </a:ln>
        </p:spPr>
      </p:cxnSp>
      <p:pic>
        <p:nvPicPr>
          <p:cNvPr id="125" name="Google Shape;125;p19"/>
          <p:cNvPicPr preferRelativeResize="0"/>
          <p:nvPr/>
        </p:nvPicPr>
        <p:blipFill>
          <a:blip r:embed="rId6">
            <a:alphaModFix/>
          </a:blip>
          <a:stretch>
            <a:fillRect/>
          </a:stretch>
        </p:blipFill>
        <p:spPr>
          <a:xfrm>
            <a:off x="5873817" y="2503849"/>
            <a:ext cx="1019495" cy="1122001"/>
          </a:xfrm>
          <a:prstGeom prst="rect">
            <a:avLst/>
          </a:prstGeom>
          <a:noFill/>
          <a:ln>
            <a:noFill/>
          </a:ln>
        </p:spPr>
      </p:pic>
      <p:pic>
        <p:nvPicPr>
          <p:cNvPr id="21" name="Google Shape;672;p48">
            <a:extLst>
              <a:ext uri="{FF2B5EF4-FFF2-40B4-BE49-F238E27FC236}">
                <a16:creationId xmlns:a16="http://schemas.microsoft.com/office/drawing/2014/main" id="{BD8CB723-3C81-40F8-BF1A-9CA837559ECC}"/>
              </a:ext>
            </a:extLst>
          </p:cNvPr>
          <p:cNvPicPr preferRelativeResize="0"/>
          <p:nvPr/>
        </p:nvPicPr>
        <p:blipFill>
          <a:blip r:embed="rId7">
            <a:alphaModFix/>
          </a:blip>
          <a:stretch>
            <a:fillRect/>
          </a:stretch>
        </p:blipFill>
        <p:spPr>
          <a:xfrm>
            <a:off x="7242378" y="574680"/>
            <a:ext cx="836651" cy="911453"/>
          </a:xfrm>
          <a:prstGeom prst="rect">
            <a:avLst/>
          </a:prstGeom>
          <a:noFill/>
          <a:ln>
            <a:noFill/>
          </a:ln>
        </p:spPr>
      </p:pic>
      <p:pic>
        <p:nvPicPr>
          <p:cNvPr id="23" name="Google Shape;665;p48">
            <a:extLst>
              <a:ext uri="{FF2B5EF4-FFF2-40B4-BE49-F238E27FC236}">
                <a16:creationId xmlns:a16="http://schemas.microsoft.com/office/drawing/2014/main" id="{EB114AB2-0F0C-4BDD-B246-5CA9C2B6C89A}"/>
              </a:ext>
            </a:extLst>
          </p:cNvPr>
          <p:cNvPicPr preferRelativeResize="0"/>
          <p:nvPr/>
        </p:nvPicPr>
        <p:blipFill>
          <a:blip r:embed="rId8">
            <a:alphaModFix/>
          </a:blip>
          <a:stretch>
            <a:fillRect/>
          </a:stretch>
        </p:blipFill>
        <p:spPr>
          <a:xfrm>
            <a:off x="6691695" y="1955095"/>
            <a:ext cx="2077510" cy="1085669"/>
          </a:xfrm>
          <a:prstGeom prst="rect">
            <a:avLst/>
          </a:prstGeom>
          <a:noFill/>
          <a:ln>
            <a:noFill/>
          </a:ln>
        </p:spPr>
      </p:pic>
      <p:pic>
        <p:nvPicPr>
          <p:cNvPr id="117" name="Google Shape;117;p19"/>
          <p:cNvPicPr preferRelativeResize="0"/>
          <p:nvPr/>
        </p:nvPicPr>
        <p:blipFill>
          <a:blip r:embed="rId9">
            <a:alphaModFix/>
          </a:blip>
          <a:stretch>
            <a:fillRect/>
          </a:stretch>
        </p:blipFill>
        <p:spPr>
          <a:xfrm>
            <a:off x="7138932" y="1570870"/>
            <a:ext cx="1053166" cy="911453"/>
          </a:xfrm>
          <a:prstGeom prst="rect">
            <a:avLst/>
          </a:prstGeom>
          <a:noFill/>
          <a:ln>
            <a:noFill/>
          </a:ln>
        </p:spPr>
      </p:pic>
      <p:sp>
        <p:nvSpPr>
          <p:cNvPr id="128" name="Google Shape;128;p19"/>
          <p:cNvSpPr/>
          <p:nvPr/>
        </p:nvSpPr>
        <p:spPr>
          <a:xfrm>
            <a:off x="7565304" y="1416103"/>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728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Definição</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r>
              <a:rPr lang="pt-BR" dirty="0"/>
              <a:t>Uma técnica de implementação do ML que tenta imitar o comportamento do cérebro humano através do seu processo cognitivo e de aprendizado</a:t>
            </a: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617245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Agenda</a:t>
            </a:r>
            <a:endParaRPr dirty="0"/>
          </a:p>
        </p:txBody>
      </p:sp>
      <p:sp>
        <p:nvSpPr>
          <p:cNvPr id="361" name="Google Shape;361;p36"/>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pt-BR" dirty="0"/>
              <a:t>Histórico da IA</a:t>
            </a:r>
          </a:p>
          <a:p>
            <a:pPr marL="457200" lvl="0" indent="-381000" algn="l" rtl="0">
              <a:lnSpc>
                <a:spcPct val="115000"/>
              </a:lnSpc>
              <a:spcBef>
                <a:spcPts val="600"/>
              </a:spcBef>
              <a:spcAft>
                <a:spcPts val="0"/>
              </a:spcAft>
              <a:buSzPts val="2400"/>
              <a:buChar char="⬡"/>
            </a:pPr>
            <a:r>
              <a:rPr lang="pt-BR" sz="2400" dirty="0"/>
              <a:t>Conceitos</a:t>
            </a:r>
          </a:p>
          <a:p>
            <a:pPr lvl="1">
              <a:spcBef>
                <a:spcPts val="600"/>
              </a:spcBef>
              <a:buChar char="⬡"/>
            </a:pPr>
            <a:r>
              <a:rPr lang="pt-BR" dirty="0"/>
              <a:t>IA – Inteligência Artificial</a:t>
            </a:r>
          </a:p>
          <a:p>
            <a:pPr lvl="1">
              <a:spcBef>
                <a:spcPts val="600"/>
              </a:spcBef>
              <a:buChar char="⬡"/>
            </a:pPr>
            <a:r>
              <a:rPr lang="pt-BR" dirty="0"/>
              <a:t>ML – </a:t>
            </a:r>
            <a:r>
              <a:rPr lang="pt-BR" dirty="0" err="1"/>
              <a:t>Machine</a:t>
            </a:r>
            <a:r>
              <a:rPr lang="pt-BR" dirty="0"/>
              <a:t> Learning</a:t>
            </a:r>
          </a:p>
          <a:p>
            <a:pPr lvl="1">
              <a:spcBef>
                <a:spcPts val="600"/>
              </a:spcBef>
              <a:buChar char="⬡"/>
            </a:pPr>
            <a:r>
              <a:rPr lang="pt-BR" dirty="0"/>
              <a:t>DL – </a:t>
            </a:r>
            <a:r>
              <a:rPr lang="pt-BR" dirty="0" err="1"/>
              <a:t>Deep</a:t>
            </a:r>
            <a:r>
              <a:rPr lang="pt-BR" dirty="0"/>
              <a:t> Learning</a:t>
            </a:r>
          </a:p>
          <a:p>
            <a:pPr lvl="1">
              <a:spcBef>
                <a:spcPts val="600"/>
              </a:spcBef>
              <a:buChar char="⬡"/>
            </a:pPr>
            <a:endParaRPr lang="pt-BR" dirty="0"/>
          </a:p>
          <a:p>
            <a:pPr marL="457200" lvl="0" indent="-381000" algn="l" rtl="0">
              <a:lnSpc>
                <a:spcPct val="115000"/>
              </a:lnSpc>
              <a:spcBef>
                <a:spcPts val="600"/>
              </a:spcBef>
              <a:spcAft>
                <a:spcPts val="0"/>
              </a:spcAft>
              <a:buSzPts val="2400"/>
              <a:buChar char="⬡"/>
            </a:pPr>
            <a:endParaRPr sz="2400" dirty="0"/>
          </a:p>
        </p:txBody>
      </p:sp>
      <p:sp>
        <p:nvSpPr>
          <p:cNvPr id="362" name="Google Shape;362;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Linha do tempo</a:t>
            </a:r>
            <a:endParaRPr dirty="0"/>
          </a:p>
        </p:txBody>
      </p:sp>
      <p:sp>
        <p:nvSpPr>
          <p:cNvPr id="383" name="Google Shape;383;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84" name="Google Shape;384;p39"/>
          <p:cNvSpPr/>
          <p:nvPr/>
        </p:nvSpPr>
        <p:spPr>
          <a:xfrm>
            <a:off x="7735208"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pt-BR" sz="1000" dirty="0">
                <a:solidFill>
                  <a:schemeClr val="accent1"/>
                </a:solidFill>
                <a:latin typeface="Muli"/>
                <a:ea typeface="Muli"/>
                <a:cs typeface="Muli"/>
                <a:sym typeface="Muli"/>
              </a:rPr>
              <a:t>........</a:t>
            </a:r>
            <a:endParaRPr sz="1000" dirty="0">
              <a:solidFill>
                <a:schemeClr val="accent1"/>
              </a:solidFill>
              <a:latin typeface="Muli"/>
              <a:ea typeface="Muli"/>
              <a:cs typeface="Muli"/>
              <a:sym typeface="Muli"/>
            </a:endParaRPr>
          </a:p>
        </p:txBody>
      </p:sp>
      <p:sp>
        <p:nvSpPr>
          <p:cNvPr id="385" name="Google Shape;385;p39"/>
          <p:cNvSpPr/>
          <p:nvPr/>
        </p:nvSpPr>
        <p:spPr>
          <a:xfrm>
            <a:off x="7075124"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2009</a:t>
            </a:r>
            <a:endParaRPr sz="1000" dirty="0">
              <a:solidFill>
                <a:schemeClr val="accent1"/>
              </a:solidFill>
              <a:latin typeface="Muli"/>
              <a:ea typeface="Muli"/>
              <a:cs typeface="Muli"/>
              <a:sym typeface="Muli"/>
            </a:endParaRPr>
          </a:p>
        </p:txBody>
      </p:sp>
      <p:sp>
        <p:nvSpPr>
          <p:cNvPr id="386" name="Google Shape;386;p39"/>
          <p:cNvSpPr/>
          <p:nvPr/>
        </p:nvSpPr>
        <p:spPr>
          <a:xfrm>
            <a:off x="6415040"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2000</a:t>
            </a:r>
            <a:endParaRPr sz="1000" dirty="0">
              <a:solidFill>
                <a:schemeClr val="accent1"/>
              </a:solidFill>
              <a:latin typeface="Muli"/>
              <a:ea typeface="Muli"/>
              <a:cs typeface="Muli"/>
              <a:sym typeface="Muli"/>
            </a:endParaRPr>
          </a:p>
        </p:txBody>
      </p:sp>
      <p:sp>
        <p:nvSpPr>
          <p:cNvPr id="387" name="Google Shape;387;p39"/>
          <p:cNvSpPr/>
          <p:nvPr/>
        </p:nvSpPr>
        <p:spPr>
          <a:xfrm>
            <a:off x="5754956"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1992</a:t>
            </a:r>
            <a:endParaRPr sz="1000" dirty="0">
              <a:solidFill>
                <a:schemeClr val="accent1"/>
              </a:solidFill>
              <a:latin typeface="Muli"/>
              <a:ea typeface="Muli"/>
              <a:cs typeface="Muli"/>
              <a:sym typeface="Muli"/>
            </a:endParaRPr>
          </a:p>
        </p:txBody>
      </p:sp>
      <p:sp>
        <p:nvSpPr>
          <p:cNvPr id="388" name="Google Shape;388;p39"/>
          <p:cNvSpPr/>
          <p:nvPr/>
        </p:nvSpPr>
        <p:spPr>
          <a:xfrm>
            <a:off x="5094872"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1987</a:t>
            </a:r>
            <a:endParaRPr sz="1000" dirty="0">
              <a:solidFill>
                <a:schemeClr val="accent1"/>
              </a:solidFill>
              <a:latin typeface="Muli"/>
              <a:ea typeface="Muli"/>
              <a:cs typeface="Muli"/>
              <a:sym typeface="Muli"/>
            </a:endParaRPr>
          </a:p>
        </p:txBody>
      </p:sp>
      <p:sp>
        <p:nvSpPr>
          <p:cNvPr id="389" name="Google Shape;389;p39"/>
          <p:cNvSpPr/>
          <p:nvPr/>
        </p:nvSpPr>
        <p:spPr>
          <a:xfrm>
            <a:off x="4434788"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1986</a:t>
            </a:r>
            <a:endParaRPr sz="1000" dirty="0">
              <a:solidFill>
                <a:schemeClr val="accent1"/>
              </a:solidFill>
              <a:latin typeface="Muli"/>
              <a:ea typeface="Muli"/>
              <a:cs typeface="Muli"/>
              <a:sym typeface="Muli"/>
            </a:endParaRPr>
          </a:p>
        </p:txBody>
      </p:sp>
      <p:sp>
        <p:nvSpPr>
          <p:cNvPr id="390" name="Google Shape;390;p39"/>
          <p:cNvSpPr/>
          <p:nvPr/>
        </p:nvSpPr>
        <p:spPr>
          <a:xfrm>
            <a:off x="3774704"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1986</a:t>
            </a:r>
            <a:endParaRPr sz="1000" dirty="0">
              <a:solidFill>
                <a:schemeClr val="lt1"/>
              </a:solidFill>
              <a:latin typeface="Muli"/>
              <a:ea typeface="Muli"/>
              <a:cs typeface="Muli"/>
              <a:sym typeface="Muli"/>
            </a:endParaRPr>
          </a:p>
        </p:txBody>
      </p:sp>
      <p:sp>
        <p:nvSpPr>
          <p:cNvPr id="391" name="Google Shape;391;p39"/>
          <p:cNvSpPr/>
          <p:nvPr/>
        </p:nvSpPr>
        <p:spPr>
          <a:xfrm>
            <a:off x="3114619"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1974</a:t>
            </a:r>
            <a:endParaRPr sz="1000" dirty="0">
              <a:solidFill>
                <a:schemeClr val="lt1"/>
              </a:solidFill>
              <a:latin typeface="Muli"/>
              <a:ea typeface="Muli"/>
              <a:cs typeface="Muli"/>
              <a:sym typeface="Muli"/>
            </a:endParaRPr>
          </a:p>
        </p:txBody>
      </p:sp>
      <p:sp>
        <p:nvSpPr>
          <p:cNvPr id="392" name="Google Shape;392;p39"/>
          <p:cNvSpPr/>
          <p:nvPr/>
        </p:nvSpPr>
        <p:spPr>
          <a:xfrm>
            <a:off x="2454535"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1969</a:t>
            </a:r>
            <a:endParaRPr sz="1000" dirty="0">
              <a:solidFill>
                <a:schemeClr val="lt1"/>
              </a:solidFill>
              <a:latin typeface="Muli"/>
              <a:ea typeface="Muli"/>
              <a:cs typeface="Muli"/>
              <a:sym typeface="Muli"/>
            </a:endParaRPr>
          </a:p>
        </p:txBody>
      </p:sp>
      <p:sp>
        <p:nvSpPr>
          <p:cNvPr id="393" name="Google Shape;393;p39"/>
          <p:cNvSpPr/>
          <p:nvPr/>
        </p:nvSpPr>
        <p:spPr>
          <a:xfrm>
            <a:off x="1794451"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1958</a:t>
            </a:r>
            <a:endParaRPr sz="1000" dirty="0">
              <a:solidFill>
                <a:schemeClr val="lt1"/>
              </a:solidFill>
              <a:latin typeface="Muli"/>
              <a:ea typeface="Muli"/>
              <a:cs typeface="Muli"/>
              <a:sym typeface="Muli"/>
            </a:endParaRPr>
          </a:p>
        </p:txBody>
      </p:sp>
      <p:sp>
        <p:nvSpPr>
          <p:cNvPr id="394" name="Google Shape;394;p39"/>
          <p:cNvSpPr/>
          <p:nvPr/>
        </p:nvSpPr>
        <p:spPr>
          <a:xfrm>
            <a:off x="1134367"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1956</a:t>
            </a:r>
            <a:endParaRPr sz="1000" dirty="0">
              <a:solidFill>
                <a:schemeClr val="lt1"/>
              </a:solidFill>
              <a:latin typeface="Muli"/>
              <a:ea typeface="Muli"/>
              <a:cs typeface="Muli"/>
              <a:sym typeface="Muli"/>
            </a:endParaRPr>
          </a:p>
        </p:txBody>
      </p:sp>
      <p:sp>
        <p:nvSpPr>
          <p:cNvPr id="395" name="Google Shape;395;p39"/>
          <p:cNvSpPr/>
          <p:nvPr/>
        </p:nvSpPr>
        <p:spPr>
          <a:xfrm>
            <a:off x="474283"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1943</a:t>
            </a:r>
            <a:endParaRPr sz="1000" dirty="0">
              <a:solidFill>
                <a:schemeClr val="lt1"/>
              </a:solidFill>
              <a:latin typeface="Muli"/>
              <a:ea typeface="Muli"/>
              <a:cs typeface="Muli"/>
              <a:sym typeface="Muli"/>
            </a:endParaRPr>
          </a:p>
        </p:txBody>
      </p:sp>
      <p:sp>
        <p:nvSpPr>
          <p:cNvPr id="396" name="Google Shape;396;p39"/>
          <p:cNvSpPr/>
          <p:nvPr/>
        </p:nvSpPr>
        <p:spPr>
          <a:xfrm>
            <a:off x="0" y="2603550"/>
            <a:ext cx="637200" cy="393600"/>
          </a:xfrm>
          <a:prstGeom prst="homePlate">
            <a:avLst>
              <a:gd name="adj" fmla="val 32030"/>
            </a:avLst>
          </a:prstGeom>
          <a:solidFill>
            <a:schemeClr val="accent5"/>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97" name="Google Shape;397;p39"/>
          <p:cNvCxnSpPr/>
          <p:nvPr/>
        </p:nvCxnSpPr>
        <p:spPr>
          <a:xfrm rot="10800000">
            <a:off x="76892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398" name="Google Shape;398;p39"/>
          <p:cNvSpPr txBox="1"/>
          <p:nvPr/>
        </p:nvSpPr>
        <p:spPr>
          <a:xfrm>
            <a:off x="727900" y="1548296"/>
            <a:ext cx="711784"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pt-BR" sz="1050" dirty="0">
                <a:solidFill>
                  <a:schemeClr val="lt1"/>
                </a:solidFill>
                <a:latin typeface="Muli"/>
                <a:ea typeface="Muli"/>
                <a:cs typeface="Muli"/>
                <a:sym typeface="Muli"/>
              </a:rPr>
              <a:t>Neural Nets</a:t>
            </a:r>
          </a:p>
        </p:txBody>
      </p:sp>
      <p:cxnSp>
        <p:nvCxnSpPr>
          <p:cNvPr id="399" name="Google Shape;399;p39"/>
          <p:cNvCxnSpPr/>
          <p:nvPr/>
        </p:nvCxnSpPr>
        <p:spPr>
          <a:xfrm rot="10800000">
            <a:off x="209015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0" name="Google Shape;400;p39"/>
          <p:cNvSpPr txBox="1"/>
          <p:nvPr/>
        </p:nvSpPr>
        <p:spPr>
          <a:xfrm>
            <a:off x="1875632" y="1250800"/>
            <a:ext cx="997902" cy="857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Identificação do Perceptron</a:t>
            </a:r>
            <a:endParaRPr sz="1050" dirty="0">
              <a:solidFill>
                <a:schemeClr val="lt1"/>
              </a:solidFill>
              <a:latin typeface="Muli"/>
              <a:ea typeface="Muli"/>
              <a:cs typeface="Muli"/>
              <a:sym typeface="Muli"/>
            </a:endParaRPr>
          </a:p>
        </p:txBody>
      </p:sp>
      <p:cxnSp>
        <p:nvCxnSpPr>
          <p:cNvPr id="401" name="Google Shape;401;p39"/>
          <p:cNvCxnSpPr/>
          <p:nvPr/>
        </p:nvCxnSpPr>
        <p:spPr>
          <a:xfrm rot="10800000">
            <a:off x="341139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2" name="Google Shape;402;p39"/>
          <p:cNvSpPr txBox="1"/>
          <p:nvPr/>
        </p:nvSpPr>
        <p:spPr>
          <a:xfrm>
            <a:off x="3373383"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Backpropagation</a:t>
            </a:r>
            <a:endParaRPr sz="1050" dirty="0">
              <a:solidFill>
                <a:schemeClr val="lt1"/>
              </a:solidFill>
              <a:latin typeface="Muli"/>
              <a:ea typeface="Muli"/>
              <a:cs typeface="Muli"/>
              <a:sym typeface="Muli"/>
            </a:endParaRPr>
          </a:p>
        </p:txBody>
      </p:sp>
      <p:cxnSp>
        <p:nvCxnSpPr>
          <p:cNvPr id="403" name="Google Shape;403;p39"/>
          <p:cNvCxnSpPr/>
          <p:nvPr/>
        </p:nvCxnSpPr>
        <p:spPr>
          <a:xfrm rot="10800000">
            <a:off x="473262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4" name="Google Shape;404;p39"/>
          <p:cNvSpPr txBox="1"/>
          <p:nvPr/>
        </p:nvSpPr>
        <p:spPr>
          <a:xfrm>
            <a:off x="4696126" y="1574800"/>
            <a:ext cx="1058829"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RNN</a:t>
            </a:r>
            <a:endParaRPr sz="1050" dirty="0">
              <a:solidFill>
                <a:schemeClr val="lt1"/>
              </a:solidFill>
              <a:latin typeface="Muli"/>
              <a:ea typeface="Muli"/>
              <a:cs typeface="Muli"/>
              <a:sym typeface="Muli"/>
            </a:endParaRPr>
          </a:p>
        </p:txBody>
      </p:sp>
      <p:cxnSp>
        <p:nvCxnSpPr>
          <p:cNvPr id="405" name="Google Shape;405;p39"/>
          <p:cNvCxnSpPr/>
          <p:nvPr/>
        </p:nvCxnSpPr>
        <p:spPr>
          <a:xfrm rot="10800000">
            <a:off x="605386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6" name="Google Shape;406;p39"/>
          <p:cNvSpPr txBox="1"/>
          <p:nvPr/>
        </p:nvSpPr>
        <p:spPr>
          <a:xfrm>
            <a:off x="6018868"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Cresceptron</a:t>
            </a:r>
            <a:endParaRPr sz="1050" dirty="0">
              <a:solidFill>
                <a:schemeClr val="lt1"/>
              </a:solidFill>
              <a:latin typeface="Muli"/>
              <a:ea typeface="Muli"/>
              <a:cs typeface="Muli"/>
              <a:sym typeface="Muli"/>
            </a:endParaRPr>
          </a:p>
        </p:txBody>
      </p:sp>
      <p:cxnSp>
        <p:nvCxnSpPr>
          <p:cNvPr id="407" name="Google Shape;407;p39"/>
          <p:cNvCxnSpPr/>
          <p:nvPr/>
        </p:nvCxnSpPr>
        <p:spPr>
          <a:xfrm rot="10800000">
            <a:off x="737509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8" name="Google Shape;408;p39"/>
          <p:cNvSpPr txBox="1"/>
          <p:nvPr/>
        </p:nvSpPr>
        <p:spPr>
          <a:xfrm>
            <a:off x="7341610" y="1574800"/>
            <a:ext cx="704252"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NIPS</a:t>
            </a:r>
            <a:endParaRPr sz="1050" dirty="0">
              <a:solidFill>
                <a:schemeClr val="lt1"/>
              </a:solidFill>
              <a:latin typeface="Muli"/>
              <a:ea typeface="Muli"/>
              <a:cs typeface="Muli"/>
              <a:sym typeface="Muli"/>
            </a:endParaRPr>
          </a:p>
        </p:txBody>
      </p:sp>
      <p:cxnSp>
        <p:nvCxnSpPr>
          <p:cNvPr id="409" name="Google Shape;409;p39"/>
          <p:cNvCxnSpPr/>
          <p:nvPr/>
        </p:nvCxnSpPr>
        <p:spPr>
          <a:xfrm rot="10800000">
            <a:off x="143968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0" name="Google Shape;410;p39"/>
          <p:cNvSpPr txBox="1"/>
          <p:nvPr/>
        </p:nvSpPr>
        <p:spPr>
          <a:xfrm>
            <a:off x="1369548" y="3524177"/>
            <a:ext cx="720604" cy="55798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pt-BR" sz="1050" dirty="0" err="1">
                <a:solidFill>
                  <a:schemeClr val="lt1"/>
                </a:solidFill>
                <a:latin typeface="Muli"/>
                <a:ea typeface="Muli"/>
                <a:cs typeface="Muli"/>
                <a:sym typeface="Muli"/>
              </a:rPr>
              <a:t>Adaline</a:t>
            </a:r>
            <a:r>
              <a:rPr lang="pt-BR" sz="1050" dirty="0">
                <a:solidFill>
                  <a:schemeClr val="lt1"/>
                </a:solidFill>
                <a:latin typeface="Muli"/>
                <a:ea typeface="Muli"/>
                <a:cs typeface="Muli"/>
                <a:sym typeface="Muli"/>
              </a:rPr>
              <a:t> e </a:t>
            </a:r>
            <a:r>
              <a:rPr lang="pt-BR" sz="1050" dirty="0" err="1">
                <a:solidFill>
                  <a:schemeClr val="lt1"/>
                </a:solidFill>
                <a:latin typeface="Muli"/>
                <a:ea typeface="Muli"/>
                <a:cs typeface="Muli"/>
                <a:sym typeface="Muli"/>
              </a:rPr>
              <a:t>Madaline</a:t>
            </a:r>
            <a:endParaRPr lang="pt-BR" sz="1050" dirty="0">
              <a:solidFill>
                <a:schemeClr val="lt1"/>
              </a:solidFill>
              <a:latin typeface="Muli"/>
              <a:ea typeface="Muli"/>
              <a:cs typeface="Muli"/>
              <a:sym typeface="Muli"/>
            </a:endParaRPr>
          </a:p>
        </p:txBody>
      </p:sp>
      <p:cxnSp>
        <p:nvCxnSpPr>
          <p:cNvPr id="411" name="Google Shape;411;p39"/>
          <p:cNvCxnSpPr/>
          <p:nvPr/>
        </p:nvCxnSpPr>
        <p:spPr>
          <a:xfrm rot="10800000">
            <a:off x="276092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2" name="Google Shape;412;p39"/>
          <p:cNvSpPr txBox="1"/>
          <p:nvPr/>
        </p:nvSpPr>
        <p:spPr>
          <a:xfrm>
            <a:off x="2699944" y="3495750"/>
            <a:ext cx="822894"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Problema XOR </a:t>
            </a:r>
            <a:endParaRPr sz="1050" dirty="0">
              <a:solidFill>
                <a:schemeClr val="lt1"/>
              </a:solidFill>
              <a:latin typeface="Muli"/>
              <a:ea typeface="Muli"/>
              <a:cs typeface="Muli"/>
              <a:sym typeface="Muli"/>
            </a:endParaRPr>
          </a:p>
        </p:txBody>
      </p:sp>
      <p:cxnSp>
        <p:nvCxnSpPr>
          <p:cNvPr id="413" name="Google Shape;413;p39"/>
          <p:cNvCxnSpPr/>
          <p:nvPr/>
        </p:nvCxnSpPr>
        <p:spPr>
          <a:xfrm rot="10800000">
            <a:off x="408215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4" name="Google Shape;414;p39"/>
          <p:cNvSpPr txBox="1"/>
          <p:nvPr/>
        </p:nvSpPr>
        <p:spPr>
          <a:xfrm>
            <a:off x="4030339" y="3523046"/>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Perception de multicamadas</a:t>
            </a:r>
            <a:endParaRPr sz="900" dirty="0">
              <a:solidFill>
                <a:schemeClr val="lt1"/>
              </a:solidFill>
              <a:latin typeface="Muli"/>
              <a:ea typeface="Muli"/>
              <a:cs typeface="Muli"/>
              <a:sym typeface="Muli"/>
            </a:endParaRPr>
          </a:p>
        </p:txBody>
      </p:sp>
      <p:cxnSp>
        <p:nvCxnSpPr>
          <p:cNvPr id="415" name="Google Shape;415;p39"/>
          <p:cNvCxnSpPr/>
          <p:nvPr/>
        </p:nvCxnSpPr>
        <p:spPr>
          <a:xfrm rot="10800000">
            <a:off x="540339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6" name="Google Shape;416;p39"/>
          <p:cNvSpPr txBox="1"/>
          <p:nvPr/>
        </p:nvSpPr>
        <p:spPr>
          <a:xfrm>
            <a:off x="5360735"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1ª Conferência I</a:t>
            </a:r>
            <a:r>
              <a:rPr lang="pt-BR" sz="1050" dirty="0">
                <a:solidFill>
                  <a:schemeClr val="lt1"/>
                </a:solidFill>
                <a:latin typeface="Muli"/>
                <a:ea typeface="Muli"/>
                <a:cs typeface="Muli"/>
                <a:sym typeface="Muli"/>
              </a:rPr>
              <a:t>n</a:t>
            </a:r>
            <a:r>
              <a:rPr lang="en" sz="1050" dirty="0">
                <a:solidFill>
                  <a:schemeClr val="lt1"/>
                </a:solidFill>
                <a:latin typeface="Muli"/>
                <a:ea typeface="Muli"/>
                <a:cs typeface="Muli"/>
                <a:sym typeface="Muli"/>
              </a:rPr>
              <a:t>ternacional sobre Redes Neurais</a:t>
            </a:r>
            <a:endParaRPr sz="1050" dirty="0">
              <a:solidFill>
                <a:schemeClr val="lt1"/>
              </a:solidFill>
              <a:latin typeface="Muli"/>
              <a:ea typeface="Muli"/>
              <a:cs typeface="Muli"/>
              <a:sym typeface="Muli"/>
            </a:endParaRPr>
          </a:p>
        </p:txBody>
      </p:sp>
      <p:cxnSp>
        <p:nvCxnSpPr>
          <p:cNvPr id="417" name="Google Shape;417;p39"/>
          <p:cNvCxnSpPr/>
          <p:nvPr/>
        </p:nvCxnSpPr>
        <p:spPr>
          <a:xfrm rot="10800000">
            <a:off x="672462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8" name="Google Shape;418;p39"/>
          <p:cNvSpPr txBox="1"/>
          <p:nvPr/>
        </p:nvSpPr>
        <p:spPr>
          <a:xfrm>
            <a:off x="6691131"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Termo Deep Learning</a:t>
            </a:r>
            <a:endParaRPr sz="1050" dirty="0">
              <a:solidFill>
                <a:schemeClr val="lt1"/>
              </a:solidFill>
              <a:latin typeface="Muli"/>
              <a:ea typeface="Muli"/>
              <a:cs typeface="Muli"/>
              <a:sym typeface="Muli"/>
            </a:endParaRPr>
          </a:p>
        </p:txBody>
      </p:sp>
      <p:cxnSp>
        <p:nvCxnSpPr>
          <p:cNvPr id="419" name="Google Shape;419;p39"/>
          <p:cNvCxnSpPr/>
          <p:nvPr/>
        </p:nvCxnSpPr>
        <p:spPr>
          <a:xfrm rot="10800000">
            <a:off x="804586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20" name="Google Shape;420;p39"/>
          <p:cNvSpPr txBox="1"/>
          <p:nvPr/>
        </p:nvSpPr>
        <p:spPr>
          <a:xfrm>
            <a:off x="8008073" y="3495750"/>
            <a:ext cx="822893"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Diversas soluções</a:t>
            </a:r>
            <a:endParaRPr sz="1050" dirty="0">
              <a:solidFill>
                <a:schemeClr val="lt1"/>
              </a:solidFill>
              <a:latin typeface="Muli"/>
              <a:ea typeface="Muli"/>
              <a:cs typeface="Muli"/>
              <a:sym typeface="Mul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Inspirado no corpo humano</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dirty="0"/>
              <a:t>Através do funcionamento de redes neurais</a:t>
            </a:r>
          </a:p>
          <a:p>
            <a:pPr marL="457200" lvl="0" indent="-381000" algn="l" rtl="0">
              <a:spcBef>
                <a:spcPts val="600"/>
              </a:spcBef>
              <a:spcAft>
                <a:spcPts val="0"/>
              </a:spcAft>
              <a:buSzPts val="2400"/>
              <a:buChar char="⬡"/>
            </a:pPr>
            <a:r>
              <a:rPr lang="pt-BR" dirty="0"/>
              <a:t>Imita como é o processo de aprendizado humano</a:t>
            </a:r>
          </a:p>
          <a:p>
            <a:pPr marL="457200" lvl="0" indent="-381000" algn="l" rtl="0">
              <a:spcBef>
                <a:spcPts val="600"/>
              </a:spcBef>
              <a:spcAft>
                <a:spcPts val="0"/>
              </a:spcAft>
              <a:buSzPts val="2400"/>
              <a:buChar char="⬡"/>
            </a:pPr>
            <a:r>
              <a:rPr lang="pt-BR" dirty="0"/>
              <a:t>Codificação de um processo físico</a:t>
            </a:r>
          </a:p>
          <a:p>
            <a:pPr marL="457200" lvl="0" indent="-381000" algn="l" rtl="0">
              <a:spcBef>
                <a:spcPts val="600"/>
              </a:spcBef>
              <a:spcAft>
                <a:spcPts val="0"/>
              </a:spcAft>
              <a:buSzPts val="2400"/>
              <a:buChar char="⬡"/>
            </a:pPr>
            <a:r>
              <a:rPr lang="pt-BR" dirty="0"/>
              <a:t>Maior entendimento do cérebro humano</a:t>
            </a: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3488303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 que é uma rede neural?</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dirty="0"/>
              <a:t>Composição de neurônios interligados de diversas maneiras</a:t>
            </a:r>
          </a:p>
          <a:p>
            <a:pPr marL="457200" lvl="0" indent="-381000" algn="l" rtl="0">
              <a:spcBef>
                <a:spcPts val="600"/>
              </a:spcBef>
              <a:spcAft>
                <a:spcPts val="0"/>
              </a:spcAft>
              <a:buSzPts val="2400"/>
              <a:buChar char="⬡"/>
            </a:pPr>
            <a:r>
              <a:rPr lang="pt-BR" dirty="0"/>
              <a:t>Cada neurônio é uma unidade de processamento simples e independente</a:t>
            </a:r>
          </a:p>
          <a:p>
            <a:pPr marL="457200" lvl="0" indent="-381000" algn="l" rtl="0">
              <a:spcBef>
                <a:spcPts val="600"/>
              </a:spcBef>
              <a:spcAft>
                <a:spcPts val="0"/>
              </a:spcAft>
              <a:buSzPts val="2400"/>
              <a:buChar char="⬡"/>
            </a:pPr>
            <a:r>
              <a:rPr lang="pt-BR" dirty="0"/>
              <a:t>As relações entre os neurônios (sinapse) possuem forças e valores diferentes (aprendizado)</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4079496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Como funciona rede neural?</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5122" name="Picture 2" descr="Neurônio Biológico">
            <a:extLst>
              <a:ext uri="{FF2B5EF4-FFF2-40B4-BE49-F238E27FC236}">
                <a16:creationId xmlns:a16="http://schemas.microsoft.com/office/drawing/2014/main" id="{EFA150E1-4465-4B51-940B-E86C45F6B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3375"/>
            <a:ext cx="76200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566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7993606"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Como funciona rede neural artificial?</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Determina o que faz cada neurônio</a:t>
            </a:r>
          </a:p>
          <a:p>
            <a:pPr marL="457200" lvl="0" indent="-381000" algn="l" rtl="0">
              <a:spcBef>
                <a:spcPts val="600"/>
              </a:spcBef>
              <a:spcAft>
                <a:spcPts val="0"/>
              </a:spcAft>
              <a:buSzPts val="2400"/>
              <a:buChar char="⬡"/>
            </a:pPr>
            <a:r>
              <a:rPr lang="pt-BR" sz="2000" dirty="0"/>
              <a:t>Qual o tipo de ligação entre eles</a:t>
            </a:r>
          </a:p>
          <a:p>
            <a:pPr marL="457200" lvl="0" indent="-381000" algn="l" rtl="0">
              <a:spcBef>
                <a:spcPts val="600"/>
              </a:spcBef>
              <a:spcAft>
                <a:spcPts val="0"/>
              </a:spcAft>
              <a:buSzPts val="2400"/>
              <a:buChar char="⬡"/>
            </a:pPr>
            <a:r>
              <a:rPr lang="pt-BR" sz="2000" dirty="0"/>
              <a:t>Como é o processo de aprendizado</a:t>
            </a:r>
          </a:p>
          <a:p>
            <a:pPr marL="457200" lvl="0" indent="-381000" algn="l" rtl="0">
              <a:spcBef>
                <a:spcPts val="600"/>
              </a:spcBef>
              <a:spcAft>
                <a:spcPts val="0"/>
              </a:spcAft>
              <a:buSzPts val="2400"/>
              <a:buChar char="⬡"/>
            </a:pPr>
            <a:r>
              <a:rPr lang="pt-BR" sz="2000" dirty="0"/>
              <a:t>Por fim, cada combinação de ligação entre neurônios, irá produzir uma saída diferente.</a:t>
            </a:r>
            <a:endParaRPr sz="20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2950548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8003892"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Como funciona rede neural artificial?</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2052" name="Picture 4" descr="Image for post">
            <a:extLst>
              <a:ext uri="{FF2B5EF4-FFF2-40B4-BE49-F238E27FC236}">
                <a16:creationId xmlns:a16="http://schemas.microsoft.com/office/drawing/2014/main" id="{5B83961B-D3BB-4DE3-A8F8-2D83BA451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1454050"/>
            <a:ext cx="53721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241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8003892"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Como funciona </a:t>
            </a:r>
            <a:r>
              <a:rPr lang="en"/>
              <a:t>rede neural </a:t>
            </a:r>
            <a:r>
              <a:rPr lang="en" dirty="0"/>
              <a:t>artificial?</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3074" name="Picture 2" descr="Neural Network">
            <a:extLst>
              <a:ext uri="{FF2B5EF4-FFF2-40B4-BE49-F238E27FC236}">
                <a16:creationId xmlns:a16="http://schemas.microsoft.com/office/drawing/2014/main" id="{A5AAC950-1C0C-4B88-BD63-24550A561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779" y="1063375"/>
            <a:ext cx="7181434" cy="391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32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49" y="205975"/>
            <a:ext cx="7157731"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Arquiteturas de Redes Neurais</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Redes Neurais Feed-</a:t>
            </a:r>
            <a:r>
              <a:rPr lang="pt-BR" sz="2000" dirty="0" err="1"/>
              <a:t>Forward</a:t>
            </a:r>
            <a:r>
              <a:rPr lang="pt-BR" sz="2000" dirty="0"/>
              <a:t> (camada simples ou múltipla)</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6146" name="Picture 2" descr="Arquiteturas e Topologias de Redes Neurais Artificiais - Arquitetura FeedForward de Camada Simples">
            <a:extLst>
              <a:ext uri="{FF2B5EF4-FFF2-40B4-BE49-F238E27FC236}">
                <a16:creationId xmlns:a16="http://schemas.microsoft.com/office/drawing/2014/main" id="{FC29FAC0-5935-45F8-A6BC-E7BA20E7C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31" y="2230058"/>
            <a:ext cx="2927110" cy="22521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rquitetura FeedForward de Camadas Múltiplas">
            <a:extLst>
              <a:ext uri="{FF2B5EF4-FFF2-40B4-BE49-F238E27FC236}">
                <a16:creationId xmlns:a16="http://schemas.microsoft.com/office/drawing/2014/main" id="{8272B689-51FF-4549-BB0E-B1093DDF4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414" y="1962436"/>
            <a:ext cx="4644503" cy="2787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651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49" y="205975"/>
            <a:ext cx="7157731"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Arquiteturas de Redes Neurais</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Redes Recorrentes</a:t>
            </a:r>
            <a:endParaRPr lang="pt-B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7172" name="Picture 4" descr="Redes Neurais Recorrentes">
            <a:extLst>
              <a:ext uri="{FF2B5EF4-FFF2-40B4-BE49-F238E27FC236}">
                <a16:creationId xmlns:a16="http://schemas.microsoft.com/office/drawing/2014/main" id="{1A8C182B-1A19-4D90-9CE4-6599D8111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818" y="1917701"/>
            <a:ext cx="38100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732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49" y="205975"/>
            <a:ext cx="7157731"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Arquiteturas de Redes Neurais</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err="1"/>
              <a:t>Long</a:t>
            </a:r>
            <a:r>
              <a:rPr lang="pt-BR" sz="2000" dirty="0"/>
              <a:t> Short-</a:t>
            </a:r>
            <a:r>
              <a:rPr lang="pt-BR" sz="2000" dirty="0" err="1"/>
              <a:t>Term</a:t>
            </a:r>
            <a:r>
              <a:rPr lang="pt-BR" sz="2000" dirty="0"/>
              <a:t> </a:t>
            </a:r>
            <a:r>
              <a:rPr lang="pt-BR" sz="2000" dirty="0" err="1"/>
              <a:t>Memory</a:t>
            </a:r>
            <a:r>
              <a:rPr lang="pt-BR" sz="2000" dirty="0"/>
              <a:t> (LSTM)</a:t>
            </a:r>
            <a:endParaRPr lang="pt-B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8194" name="Picture 2" descr="Long Short-Term Memory">
            <a:extLst>
              <a:ext uri="{FF2B5EF4-FFF2-40B4-BE49-F238E27FC236}">
                <a16:creationId xmlns:a16="http://schemas.microsoft.com/office/drawing/2014/main" id="{558AF18A-239A-4134-899E-A82772259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991" y="1967738"/>
            <a:ext cx="4964018" cy="283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1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403081" y="1465404"/>
            <a:ext cx="4933122"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Inteligência Artificial</a:t>
            </a:r>
            <a:endParaRPr dirty="0"/>
          </a:p>
        </p:txBody>
      </p:sp>
      <p:pic>
        <p:nvPicPr>
          <p:cNvPr id="97" name="Google Shape;97;p17"/>
          <p:cNvPicPr preferRelativeResize="0"/>
          <p:nvPr/>
        </p:nvPicPr>
        <p:blipFill>
          <a:blip r:embed="rId3">
            <a:alphaModFix/>
          </a:blip>
          <a:stretch>
            <a:fillRect/>
          </a:stretch>
        </p:blipFill>
        <p:spPr>
          <a:xfrm>
            <a:off x="5598187" y="1993207"/>
            <a:ext cx="317011" cy="923047"/>
          </a:xfrm>
          <a:prstGeom prst="rect">
            <a:avLst/>
          </a:prstGeom>
          <a:noFill/>
          <a:ln>
            <a:noFill/>
          </a:ln>
        </p:spPr>
      </p:pic>
      <p:sp>
        <p:nvSpPr>
          <p:cNvPr id="3" name="Subtítulo 2">
            <a:extLst>
              <a:ext uri="{FF2B5EF4-FFF2-40B4-BE49-F238E27FC236}">
                <a16:creationId xmlns:a16="http://schemas.microsoft.com/office/drawing/2014/main" id="{AE857B69-041E-4D6B-A166-639911AB94A5}"/>
              </a:ext>
            </a:extLst>
          </p:cNvPr>
          <p:cNvSpPr>
            <a:spLocks noGrp="1"/>
          </p:cNvSpPr>
          <p:nvPr>
            <p:ph type="subTitle" idx="1"/>
          </p:nvPr>
        </p:nvSpPr>
        <p:spPr/>
        <p:txBody>
          <a:bodyPr/>
          <a:lstStyle/>
          <a:p>
            <a:endParaRPr lang="pt-BR"/>
          </a:p>
        </p:txBody>
      </p:sp>
      <p:pic>
        <p:nvPicPr>
          <p:cNvPr id="8" name="Google Shape;670;p48">
            <a:extLst>
              <a:ext uri="{FF2B5EF4-FFF2-40B4-BE49-F238E27FC236}">
                <a16:creationId xmlns:a16="http://schemas.microsoft.com/office/drawing/2014/main" id="{61AAE6ED-1C76-4F77-A408-9CADD58218CE}"/>
              </a:ext>
            </a:extLst>
          </p:cNvPr>
          <p:cNvPicPr preferRelativeResize="0"/>
          <p:nvPr/>
        </p:nvPicPr>
        <p:blipFill>
          <a:blip r:embed="rId4">
            <a:alphaModFix/>
          </a:blip>
          <a:stretch>
            <a:fillRect/>
          </a:stretch>
        </p:blipFill>
        <p:spPr>
          <a:xfrm>
            <a:off x="6107691" y="1384773"/>
            <a:ext cx="1684088" cy="185341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Funções do Deep Learning</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dirty="0"/>
              <a:t>Consegue abstrair relações mais facilmente</a:t>
            </a:r>
          </a:p>
          <a:p>
            <a:pPr marL="457200" lvl="0" indent="-381000" algn="l" rtl="0">
              <a:spcBef>
                <a:spcPts val="600"/>
              </a:spcBef>
              <a:spcAft>
                <a:spcPts val="0"/>
              </a:spcAft>
              <a:buSzPts val="2400"/>
              <a:buChar char="⬡"/>
            </a:pPr>
            <a:r>
              <a:rPr lang="pt-BR" dirty="0"/>
              <a:t>Capaz de avaliar,  automaticamente, uma determinada situação</a:t>
            </a:r>
          </a:p>
          <a:p>
            <a:pPr marL="457200" lvl="0" indent="-381000" algn="l" rtl="0">
              <a:spcBef>
                <a:spcPts val="600"/>
              </a:spcBef>
              <a:spcAft>
                <a:spcPts val="0"/>
              </a:spcAft>
              <a:buSzPts val="2400"/>
              <a:buChar char="⬡"/>
            </a:pPr>
            <a:r>
              <a:rPr lang="pt-BR" dirty="0"/>
              <a:t>Modelo mais próximo  a imitar a inteligência humana</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893891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Exemplo</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1026" name="Picture 2" descr="Image for post">
            <a:extLst>
              <a:ext uri="{FF2B5EF4-FFF2-40B4-BE49-F238E27FC236}">
                <a16:creationId xmlns:a16="http://schemas.microsoft.com/office/drawing/2014/main" id="{ABD82E4B-2F9A-4AC8-91D7-4AEB8A3B53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190"/>
          <a:stretch/>
        </p:blipFill>
        <p:spPr bwMode="auto">
          <a:xfrm>
            <a:off x="1061781" y="1063375"/>
            <a:ext cx="7020437" cy="368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627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12312" y="0"/>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Exemplo de DL</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3" name="Imagem 2">
            <a:hlinkClick r:id="rId3"/>
            <a:extLst>
              <a:ext uri="{FF2B5EF4-FFF2-40B4-BE49-F238E27FC236}">
                <a16:creationId xmlns:a16="http://schemas.microsoft.com/office/drawing/2014/main" id="{BDF1B740-66FD-4F00-A044-ACD1E7758E04}"/>
              </a:ext>
            </a:extLst>
          </p:cNvPr>
          <p:cNvPicPr>
            <a:picLocks noChangeAspect="1"/>
          </p:cNvPicPr>
          <p:nvPr/>
        </p:nvPicPr>
        <p:blipFill>
          <a:blip r:embed="rId4"/>
          <a:stretch>
            <a:fillRect/>
          </a:stretch>
        </p:blipFill>
        <p:spPr>
          <a:xfrm>
            <a:off x="880280" y="1063375"/>
            <a:ext cx="7383439" cy="3954088"/>
          </a:xfrm>
          <a:prstGeom prst="rect">
            <a:avLst/>
          </a:prstGeom>
        </p:spPr>
      </p:pic>
    </p:spTree>
    <p:extLst>
      <p:ext uri="{BB962C8B-B14F-4D97-AF65-F5344CB8AC3E}">
        <p14:creationId xmlns:p14="http://schemas.microsoft.com/office/powerpoint/2010/main" val="2864497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12312" y="0"/>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Ferramentas gratuitas</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5" name="Google Shape;104;p18">
            <a:extLst>
              <a:ext uri="{FF2B5EF4-FFF2-40B4-BE49-F238E27FC236}">
                <a16:creationId xmlns:a16="http://schemas.microsoft.com/office/drawing/2014/main" id="{7A2299EB-50E1-4675-8603-31AB6FC22DA5}"/>
              </a:ext>
            </a:extLst>
          </p:cNvPr>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err="1"/>
              <a:t>TensorFlow</a:t>
            </a:r>
            <a:endParaRPr lang="pt-BR" sz="2000" dirty="0"/>
          </a:p>
          <a:p>
            <a:pPr marL="457200" lvl="0" indent="-381000" algn="l" rtl="0">
              <a:spcBef>
                <a:spcPts val="600"/>
              </a:spcBef>
              <a:spcAft>
                <a:spcPts val="0"/>
              </a:spcAft>
              <a:buSzPts val="2400"/>
              <a:buChar char="⬡"/>
            </a:pPr>
            <a:r>
              <a:rPr lang="pt-BR" sz="2000" dirty="0" err="1"/>
              <a:t>Keras</a:t>
            </a:r>
            <a:endParaRPr lang="pt-BR" sz="2000" dirty="0"/>
          </a:p>
          <a:p>
            <a:pPr marL="457200" lvl="0" indent="-381000" algn="l" rtl="0">
              <a:spcBef>
                <a:spcPts val="600"/>
              </a:spcBef>
              <a:spcAft>
                <a:spcPts val="0"/>
              </a:spcAft>
              <a:buSzPts val="2400"/>
              <a:buChar char="⬡"/>
            </a:pPr>
            <a:r>
              <a:rPr lang="pt-BR" sz="2000" dirty="0" err="1"/>
              <a:t>Theano</a:t>
            </a:r>
            <a:endParaRPr lang="pt-BR" sz="2000" dirty="0"/>
          </a:p>
          <a:p>
            <a:pPr marL="457200" lvl="0" indent="-381000" algn="l" rtl="0">
              <a:spcBef>
                <a:spcPts val="600"/>
              </a:spcBef>
              <a:spcAft>
                <a:spcPts val="0"/>
              </a:spcAft>
              <a:buSzPts val="2400"/>
              <a:buChar char="⬡"/>
            </a:pPr>
            <a:endParaRPr dirty="0"/>
          </a:p>
        </p:txBody>
      </p:sp>
    </p:spTree>
    <p:extLst>
      <p:ext uri="{BB962C8B-B14F-4D97-AF65-F5344CB8AC3E}">
        <p14:creationId xmlns:p14="http://schemas.microsoft.com/office/powerpoint/2010/main" val="1499342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12312" y="0"/>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DL no dia a dia</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5" name="Google Shape;104;p18">
            <a:extLst>
              <a:ext uri="{FF2B5EF4-FFF2-40B4-BE49-F238E27FC236}">
                <a16:creationId xmlns:a16="http://schemas.microsoft.com/office/drawing/2014/main" id="{7A2299EB-50E1-4675-8603-31AB6FC22DA5}"/>
              </a:ext>
            </a:extLst>
          </p:cNvPr>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Firewalls para redes</a:t>
            </a:r>
          </a:p>
          <a:p>
            <a:pPr marL="457200" lvl="0" indent="-381000" algn="l" rtl="0">
              <a:spcBef>
                <a:spcPts val="600"/>
              </a:spcBef>
              <a:spcAft>
                <a:spcPts val="0"/>
              </a:spcAft>
              <a:buSzPts val="2400"/>
              <a:buChar char="⬡"/>
            </a:pPr>
            <a:r>
              <a:rPr lang="pt-BR" sz="2000" dirty="0"/>
              <a:t>Spam</a:t>
            </a:r>
          </a:p>
          <a:p>
            <a:pPr marL="457200" lvl="0" indent="-381000" algn="l" rtl="0">
              <a:spcBef>
                <a:spcPts val="600"/>
              </a:spcBef>
              <a:spcAft>
                <a:spcPts val="0"/>
              </a:spcAft>
              <a:buSzPts val="2400"/>
              <a:buChar char="⬡"/>
            </a:pPr>
            <a:r>
              <a:rPr lang="pt-BR" sz="2000" dirty="0"/>
              <a:t>Carros autônomos</a:t>
            </a:r>
          </a:p>
          <a:p>
            <a:pPr marL="457200" lvl="0" indent="-381000" algn="l" rtl="0">
              <a:spcBef>
                <a:spcPts val="600"/>
              </a:spcBef>
              <a:spcAft>
                <a:spcPts val="0"/>
              </a:spcAft>
              <a:buSzPts val="2400"/>
              <a:buChar char="⬡"/>
            </a:pPr>
            <a:r>
              <a:rPr lang="pt-BR" sz="2000" dirty="0" err="1"/>
              <a:t>Blockchain</a:t>
            </a:r>
            <a:endParaRPr lang="pt-BR" sz="2000" dirty="0"/>
          </a:p>
          <a:p>
            <a:pPr marL="457200" lvl="0" indent="-381000" algn="l" rtl="0">
              <a:spcBef>
                <a:spcPts val="600"/>
              </a:spcBef>
              <a:spcAft>
                <a:spcPts val="0"/>
              </a:spcAft>
              <a:buSzPts val="2400"/>
              <a:buChar char="⬡"/>
            </a:pPr>
            <a:r>
              <a:rPr lang="pt-BR" sz="2000" dirty="0"/>
              <a:t>Diagnósticos de saúde</a:t>
            </a:r>
          </a:p>
          <a:p>
            <a:pPr marL="457200" lvl="0" indent="-381000" algn="l" rtl="0">
              <a:spcBef>
                <a:spcPts val="600"/>
              </a:spcBef>
              <a:spcAft>
                <a:spcPts val="0"/>
              </a:spcAft>
              <a:buSzPts val="2400"/>
              <a:buChar char="⬡"/>
            </a:pPr>
            <a:r>
              <a:rPr lang="pt-BR" sz="2000" dirty="0"/>
              <a:t>Reconhecimento de linguagem natural</a:t>
            </a:r>
          </a:p>
          <a:p>
            <a:pPr marL="457200" lvl="0" indent="-381000" algn="l" rtl="0">
              <a:spcBef>
                <a:spcPts val="600"/>
              </a:spcBef>
              <a:spcAft>
                <a:spcPts val="0"/>
              </a:spcAft>
              <a:buSzPts val="2400"/>
              <a:buChar char="⬡"/>
            </a:pPr>
            <a:endParaRPr dirty="0"/>
          </a:p>
        </p:txBody>
      </p:sp>
    </p:spTree>
    <p:extLst>
      <p:ext uri="{BB962C8B-B14F-4D97-AF65-F5344CB8AC3E}">
        <p14:creationId xmlns:p14="http://schemas.microsoft.com/office/powerpoint/2010/main" val="3098248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Desvantagens</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dirty="0"/>
              <a:t>Demora para serem treinadas</a:t>
            </a:r>
          </a:p>
          <a:p>
            <a:pPr marL="457200" lvl="0" indent="-381000" algn="l" rtl="0">
              <a:spcBef>
                <a:spcPts val="600"/>
              </a:spcBef>
              <a:spcAft>
                <a:spcPts val="0"/>
              </a:spcAft>
              <a:buSzPts val="2400"/>
              <a:buChar char="⬡"/>
            </a:pPr>
            <a:r>
              <a:rPr lang="pt-BR" dirty="0"/>
              <a:t>Taxa de aprendizado é lenta</a:t>
            </a:r>
          </a:p>
          <a:p>
            <a:pPr marL="457200" lvl="0" indent="-381000" algn="l" rtl="0">
              <a:spcBef>
                <a:spcPts val="600"/>
              </a:spcBef>
              <a:spcAft>
                <a:spcPts val="0"/>
              </a:spcAft>
              <a:buSzPts val="2400"/>
              <a:buChar char="⬡"/>
            </a:pPr>
            <a:r>
              <a:rPr lang="pt-BR" dirty="0"/>
              <a:t>Lógica mais complexa</a:t>
            </a:r>
          </a:p>
          <a:p>
            <a:pPr marL="457200" lvl="0" indent="-381000" algn="l" rtl="0">
              <a:spcBef>
                <a:spcPts val="600"/>
              </a:spcBef>
              <a:spcAft>
                <a:spcPts val="0"/>
              </a:spcAft>
              <a:buSzPts val="2400"/>
              <a:buChar char="⬡"/>
            </a:pPr>
            <a:r>
              <a:rPr lang="pt-BR" dirty="0"/>
              <a:t>É necessário a análise da taxa de erro e calibrações</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02614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351" name="Google Shape;351;p35"/>
          <p:cNvSpPr txBox="1">
            <a:spLocks noGrp="1"/>
          </p:cNvSpPr>
          <p:nvPr>
            <p:ph type="ctrTitle" idx="4294967295"/>
          </p:nvPr>
        </p:nvSpPr>
        <p:spPr>
          <a:xfrm>
            <a:off x="624254" y="1944751"/>
            <a:ext cx="4747846"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Obrigado</a:t>
            </a:r>
            <a:endParaRPr sz="7200" dirty="0"/>
          </a:p>
        </p:txBody>
      </p:sp>
      <p:sp>
        <p:nvSpPr>
          <p:cNvPr id="352" name="Google Shape;352;p35"/>
          <p:cNvSpPr txBox="1">
            <a:spLocks noGrp="1"/>
          </p:cNvSpPr>
          <p:nvPr>
            <p:ph type="subTitle" idx="4294967295"/>
          </p:nvPr>
        </p:nvSpPr>
        <p:spPr>
          <a:xfrm>
            <a:off x="685800" y="2873251"/>
            <a:ext cx="3617400" cy="149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pt-BR" sz="1800" dirty="0">
                <a:latin typeface="Muli"/>
                <a:ea typeface="Muli"/>
                <a:cs typeface="Muli"/>
                <a:sym typeface="Muli"/>
              </a:rPr>
              <a:t>douglas.gaspar@sp.senai.br</a:t>
            </a:r>
            <a:endParaRPr sz="1800" dirty="0"/>
          </a:p>
        </p:txBody>
      </p:sp>
      <p:pic>
        <p:nvPicPr>
          <p:cNvPr id="353" name="Google Shape;353;p35"/>
          <p:cNvPicPr preferRelativeResize="0"/>
          <p:nvPr/>
        </p:nvPicPr>
        <p:blipFill>
          <a:blip r:embed="rId3">
            <a:alphaModFix/>
          </a:blip>
          <a:stretch>
            <a:fillRect/>
          </a:stretch>
        </p:blipFill>
        <p:spPr>
          <a:xfrm>
            <a:off x="5067900" y="2538944"/>
            <a:ext cx="3171324" cy="1889775"/>
          </a:xfrm>
          <a:prstGeom prst="rect">
            <a:avLst/>
          </a:prstGeom>
          <a:noFill/>
          <a:ln>
            <a:noFill/>
          </a:ln>
        </p:spPr>
      </p:pic>
      <p:pic>
        <p:nvPicPr>
          <p:cNvPr id="354" name="Google Shape;354;p35"/>
          <p:cNvPicPr preferRelativeResize="0"/>
          <p:nvPr/>
        </p:nvPicPr>
        <p:blipFill>
          <a:blip r:embed="rId4">
            <a:alphaModFix/>
          </a:blip>
          <a:stretch>
            <a:fillRect/>
          </a:stretch>
        </p:blipFill>
        <p:spPr>
          <a:xfrm>
            <a:off x="6303014" y="1772899"/>
            <a:ext cx="548700" cy="1597701"/>
          </a:xfrm>
          <a:prstGeom prst="rect">
            <a:avLst/>
          </a:prstGeom>
          <a:noFill/>
          <a:ln>
            <a:noFill/>
          </a:ln>
        </p:spPr>
      </p:pic>
      <p:pic>
        <p:nvPicPr>
          <p:cNvPr id="355" name="Google Shape;355;p35"/>
          <p:cNvPicPr preferRelativeResize="0"/>
          <p:nvPr/>
        </p:nvPicPr>
        <p:blipFill>
          <a:blip r:embed="rId5">
            <a:alphaModFix/>
          </a:blip>
          <a:stretch>
            <a:fillRect/>
          </a:stretch>
        </p:blipFill>
        <p:spPr>
          <a:xfrm>
            <a:off x="6089909" y="439519"/>
            <a:ext cx="1279700" cy="1498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Referências</a:t>
            </a:r>
            <a:endParaRPr dirty="0"/>
          </a:p>
        </p:txBody>
      </p:sp>
      <p:sp>
        <p:nvSpPr>
          <p:cNvPr id="368" name="Google Shape;368;p37"/>
          <p:cNvSpPr txBox="1">
            <a:spLocks noGrp="1"/>
          </p:cNvSpPr>
          <p:nvPr>
            <p:ph type="body" idx="1"/>
          </p:nvPr>
        </p:nvSpPr>
        <p:spPr>
          <a:xfrm>
            <a:off x="580550" y="1200149"/>
            <a:ext cx="8239600" cy="3549701"/>
          </a:xfrm>
          <a:prstGeom prst="rect">
            <a:avLst/>
          </a:prstGeom>
        </p:spPr>
        <p:txBody>
          <a:bodyPr spcFirstLastPara="1" wrap="square" lIns="0" tIns="0" rIns="0" bIns="0" anchor="t" anchorCtr="0">
            <a:noAutofit/>
          </a:bodyPr>
          <a:lstStyle/>
          <a:p>
            <a:pPr marL="457200" lvl="0" indent="-342900" algn="l" rtl="0">
              <a:lnSpc>
                <a:spcPct val="100000"/>
              </a:lnSpc>
              <a:spcBef>
                <a:spcPts val="600"/>
              </a:spcBef>
              <a:spcAft>
                <a:spcPts val="0"/>
              </a:spcAft>
              <a:buSzPts val="1800"/>
              <a:buChar char="⬡"/>
            </a:pPr>
            <a:r>
              <a:rPr lang="en-US" sz="1050" dirty="0">
                <a:hlinkClick r:id="rId3"/>
              </a:rPr>
              <a:t>Artificial Intelligence Timeline [UPDATED 2020] — AIArtists.org</a:t>
            </a:r>
            <a:endParaRPr lang="en-US" sz="1050" dirty="0"/>
          </a:p>
          <a:p>
            <a:pPr marL="457200" lvl="0" indent="-342900" algn="l" rtl="0">
              <a:lnSpc>
                <a:spcPct val="100000"/>
              </a:lnSpc>
              <a:spcBef>
                <a:spcPts val="600"/>
              </a:spcBef>
              <a:spcAft>
                <a:spcPts val="0"/>
              </a:spcAft>
              <a:buSzPts val="1800"/>
              <a:buChar char="⬡"/>
            </a:pPr>
            <a:r>
              <a:rPr lang="en-US" sz="1050" dirty="0">
                <a:hlinkClick r:id="rId4"/>
              </a:rPr>
              <a:t>Artificial Intelligence Timeline Infographic – From Eliza to Tay and beyond – digitalwellbeing.org</a:t>
            </a:r>
            <a:endParaRPr lang="pt-BR" sz="1050" dirty="0">
              <a:hlinkClick r:id="rId5"/>
            </a:endParaRPr>
          </a:p>
          <a:p>
            <a:pPr marL="457200" lvl="0" indent="-342900" algn="l" rtl="0">
              <a:lnSpc>
                <a:spcPct val="100000"/>
              </a:lnSpc>
              <a:spcBef>
                <a:spcPts val="600"/>
              </a:spcBef>
              <a:spcAft>
                <a:spcPts val="0"/>
              </a:spcAft>
              <a:buSzPts val="1800"/>
              <a:buChar char="⬡"/>
            </a:pPr>
            <a:r>
              <a:rPr lang="pt-BR" sz="1050" dirty="0">
                <a:hlinkClick r:id="rId5"/>
              </a:rPr>
              <a:t>Home - Data Science </a:t>
            </a:r>
            <a:r>
              <a:rPr lang="pt-BR" sz="1050" dirty="0" err="1">
                <a:hlinkClick r:id="rId5"/>
              </a:rPr>
              <a:t>Academy</a:t>
            </a:r>
            <a:endParaRPr lang="pt-BR" sz="1050" dirty="0">
              <a:hlinkClick r:id="rId6"/>
            </a:endParaRPr>
          </a:p>
          <a:p>
            <a:pPr marL="457200" lvl="0" indent="-342900" algn="l" rtl="0">
              <a:lnSpc>
                <a:spcPct val="100000"/>
              </a:lnSpc>
              <a:spcBef>
                <a:spcPts val="600"/>
              </a:spcBef>
              <a:spcAft>
                <a:spcPts val="0"/>
              </a:spcAft>
              <a:buSzPts val="1800"/>
              <a:buChar char="⬡"/>
            </a:pPr>
            <a:r>
              <a:rPr lang="pt-BR" sz="1050" dirty="0" err="1">
                <a:hlinkClick r:id="rId6"/>
              </a:rPr>
              <a:t>OpenAI</a:t>
            </a:r>
            <a:r>
              <a:rPr lang="pt-BR" sz="1050" dirty="0">
                <a:hlinkClick r:id="rId6"/>
              </a:rPr>
              <a:t> API</a:t>
            </a:r>
            <a:endParaRPr lang="pt-BR" sz="1050" dirty="0"/>
          </a:p>
          <a:p>
            <a:pPr marL="457200" lvl="0" indent="-342900" algn="l" rtl="0">
              <a:lnSpc>
                <a:spcPct val="100000"/>
              </a:lnSpc>
              <a:spcBef>
                <a:spcPts val="600"/>
              </a:spcBef>
              <a:spcAft>
                <a:spcPts val="0"/>
              </a:spcAft>
              <a:buSzPts val="1800"/>
              <a:buChar char="⬡"/>
            </a:pPr>
            <a:r>
              <a:rPr lang="en-US" sz="1050" dirty="0">
                <a:hlinkClick r:id="rId7"/>
              </a:rPr>
              <a:t>CAPTCHA: The story behind those squiggly computer letters (phys.org)</a:t>
            </a:r>
            <a:endParaRPr lang="en-US" sz="1050" dirty="0"/>
          </a:p>
          <a:p>
            <a:pPr marL="457200" lvl="0" indent="-342900" algn="l" rtl="0">
              <a:lnSpc>
                <a:spcPct val="100000"/>
              </a:lnSpc>
              <a:spcBef>
                <a:spcPts val="600"/>
              </a:spcBef>
              <a:spcAft>
                <a:spcPts val="0"/>
              </a:spcAft>
              <a:buSzPts val="1800"/>
              <a:buChar char="⬡"/>
            </a:pPr>
            <a:r>
              <a:rPr lang="pt-BR" sz="1050" dirty="0" err="1">
                <a:hlinkClick r:id="rId8"/>
              </a:rPr>
              <a:t>AlphaGo</a:t>
            </a:r>
            <a:r>
              <a:rPr lang="pt-BR" sz="1050" dirty="0">
                <a:hlinkClick r:id="rId8"/>
              </a:rPr>
              <a:t> (alphagomovie.com)</a:t>
            </a:r>
            <a:endParaRPr lang="pt-BR" sz="1050" dirty="0"/>
          </a:p>
          <a:p>
            <a:pPr marL="457200" lvl="0" indent="-342900" algn="l" rtl="0">
              <a:lnSpc>
                <a:spcPct val="100000"/>
              </a:lnSpc>
              <a:spcBef>
                <a:spcPts val="600"/>
              </a:spcBef>
              <a:spcAft>
                <a:spcPts val="0"/>
              </a:spcAft>
              <a:buSzPts val="1800"/>
              <a:buChar char="⬡"/>
            </a:pPr>
            <a:r>
              <a:rPr lang="en-US" sz="1050" dirty="0">
                <a:hlinkClick r:id="rId9"/>
              </a:rPr>
              <a:t>AlphaGo - The Movie | Full Documentary – YouTube</a:t>
            </a:r>
            <a:endParaRPr lang="en-US" sz="1050" dirty="0"/>
          </a:p>
          <a:p>
            <a:pPr marL="457200" lvl="0" indent="-342900" algn="l" rtl="0">
              <a:lnSpc>
                <a:spcPct val="100000"/>
              </a:lnSpc>
              <a:spcBef>
                <a:spcPts val="600"/>
              </a:spcBef>
              <a:spcAft>
                <a:spcPts val="0"/>
              </a:spcAft>
              <a:buSzPts val="1800"/>
              <a:buChar char="⬡"/>
            </a:pPr>
            <a:r>
              <a:rPr lang="en-US" sz="1050" dirty="0">
                <a:hlinkClick r:id="rId10"/>
              </a:rPr>
              <a:t>Machine Learning Adoption Rates Around the World | </a:t>
            </a:r>
            <a:r>
              <a:rPr lang="en-US" sz="1050" dirty="0" err="1">
                <a:hlinkClick r:id="rId10"/>
              </a:rPr>
              <a:t>CustomerThink</a:t>
            </a:r>
            <a:endParaRPr lang="en-US" sz="1050" dirty="0"/>
          </a:p>
          <a:p>
            <a:pPr marL="457200" lvl="0" indent="-342900" algn="l" rtl="0">
              <a:lnSpc>
                <a:spcPct val="100000"/>
              </a:lnSpc>
              <a:spcBef>
                <a:spcPts val="600"/>
              </a:spcBef>
              <a:spcAft>
                <a:spcPts val="0"/>
              </a:spcAft>
              <a:buSzPts val="1800"/>
              <a:buChar char="⬡"/>
            </a:pPr>
            <a:r>
              <a:rPr lang="en-US" sz="1050" dirty="0">
                <a:hlinkClick r:id="rId11"/>
              </a:rPr>
              <a:t>Machine learning adoption drivers 2018 | Statista</a:t>
            </a:r>
            <a:endParaRPr lang="en-US" sz="1050" dirty="0"/>
          </a:p>
          <a:p>
            <a:pPr marL="457200" lvl="0" indent="-342900" algn="l" rtl="0">
              <a:lnSpc>
                <a:spcPct val="100000"/>
              </a:lnSpc>
              <a:spcBef>
                <a:spcPts val="600"/>
              </a:spcBef>
              <a:spcAft>
                <a:spcPts val="0"/>
              </a:spcAft>
              <a:buSzPts val="1800"/>
              <a:buChar char="⬡"/>
            </a:pPr>
            <a:r>
              <a:rPr lang="pt-BR" sz="1050" dirty="0">
                <a:hlinkClick r:id="rId12"/>
              </a:rPr>
              <a:t>Roteiro de </a:t>
            </a:r>
            <a:r>
              <a:rPr lang="pt-BR" sz="1050" dirty="0" err="1">
                <a:hlinkClick r:id="rId12"/>
              </a:rPr>
              <a:t>Machine</a:t>
            </a:r>
            <a:r>
              <a:rPr lang="pt-BR" sz="1050" dirty="0">
                <a:hlinkClick r:id="rId12"/>
              </a:rPr>
              <a:t> Learning do algoritmo-designer - Azure </a:t>
            </a:r>
            <a:r>
              <a:rPr lang="pt-BR" sz="1050" dirty="0" err="1">
                <a:hlinkClick r:id="rId12"/>
              </a:rPr>
              <a:t>Machine</a:t>
            </a:r>
            <a:r>
              <a:rPr lang="pt-BR" sz="1050" dirty="0">
                <a:hlinkClick r:id="rId12"/>
              </a:rPr>
              <a:t> Learning | Microsoft </a:t>
            </a:r>
            <a:r>
              <a:rPr lang="pt-BR" sz="1050" dirty="0" err="1">
                <a:hlinkClick r:id="rId12"/>
              </a:rPr>
              <a:t>Docs</a:t>
            </a:r>
            <a:endParaRPr lang="pt-BR" sz="1050" dirty="0"/>
          </a:p>
          <a:p>
            <a:pPr marL="457200" lvl="0" indent="-342900" algn="l" rtl="0">
              <a:lnSpc>
                <a:spcPct val="100000"/>
              </a:lnSpc>
              <a:spcBef>
                <a:spcPts val="600"/>
              </a:spcBef>
              <a:spcAft>
                <a:spcPts val="0"/>
              </a:spcAft>
              <a:buSzPts val="1800"/>
              <a:buChar char="⬡"/>
            </a:pPr>
            <a:r>
              <a:rPr lang="pt-BR" sz="1050" dirty="0">
                <a:hlinkClick r:id="rId13"/>
              </a:rPr>
              <a:t>Inteligência Artificial jogando 2048!! </a:t>
            </a:r>
            <a:r>
              <a:rPr lang="pt-BR" sz="1050" dirty="0">
                <a:hlinkClick r:id="rId4"/>
              </a:rPr>
              <a:t>–</a:t>
            </a:r>
            <a:r>
              <a:rPr lang="pt-BR" sz="1050" dirty="0">
                <a:hlinkClick r:id="rId13"/>
              </a:rPr>
              <a:t> YouTube</a:t>
            </a:r>
            <a:endParaRPr lang="pt-BR" sz="1050" dirty="0">
              <a:hlinkClick r:id="rId4"/>
            </a:endParaRPr>
          </a:p>
          <a:p>
            <a:pPr marL="457200" lvl="0" indent="-342900" algn="l" rtl="0">
              <a:lnSpc>
                <a:spcPct val="100000"/>
              </a:lnSpc>
              <a:spcBef>
                <a:spcPts val="600"/>
              </a:spcBef>
              <a:spcAft>
                <a:spcPts val="0"/>
              </a:spcAft>
              <a:buSzPts val="1800"/>
              <a:buChar char="⬡"/>
            </a:pPr>
            <a:r>
              <a:rPr lang="pt-BR" sz="1200" dirty="0">
                <a:hlinkClick r:id="rId14"/>
              </a:rPr>
              <a:t>https://sites.icmc.usp.br/andre/research/neural/mlp.htm</a:t>
            </a:r>
            <a:endParaRPr lang="pt-BR" sz="1200" dirty="0"/>
          </a:p>
          <a:p>
            <a:pPr marL="457200" lvl="0" indent="-342900" algn="l" rtl="0">
              <a:lnSpc>
                <a:spcPct val="100000"/>
              </a:lnSpc>
              <a:spcBef>
                <a:spcPts val="600"/>
              </a:spcBef>
              <a:spcAft>
                <a:spcPts val="0"/>
              </a:spcAft>
              <a:buSzPts val="1800"/>
              <a:buChar char="⬡"/>
            </a:pPr>
            <a:r>
              <a:rPr lang="pt-BR" sz="1050" dirty="0" err="1">
                <a:hlinkClick r:id="rId15"/>
              </a:rPr>
              <a:t>Keras</a:t>
            </a:r>
            <a:r>
              <a:rPr lang="pt-BR" sz="1050" dirty="0">
                <a:hlinkClick r:id="rId15"/>
              </a:rPr>
              <a:t>: </a:t>
            </a:r>
            <a:r>
              <a:rPr lang="pt-BR" sz="1050" dirty="0" err="1">
                <a:hlinkClick r:id="rId15"/>
              </a:rPr>
              <a:t>the</a:t>
            </a:r>
            <a:r>
              <a:rPr lang="pt-BR" sz="1050" dirty="0">
                <a:hlinkClick r:id="rId15"/>
              </a:rPr>
              <a:t> Python </a:t>
            </a:r>
            <a:r>
              <a:rPr lang="pt-BR" sz="1050" dirty="0" err="1">
                <a:hlinkClick r:id="rId15"/>
              </a:rPr>
              <a:t>deep</a:t>
            </a:r>
            <a:r>
              <a:rPr lang="pt-BR" sz="1050" dirty="0">
                <a:hlinkClick r:id="rId15"/>
              </a:rPr>
              <a:t> </a:t>
            </a:r>
            <a:r>
              <a:rPr lang="pt-BR" sz="1050" dirty="0" err="1">
                <a:hlinkClick r:id="rId15"/>
              </a:rPr>
              <a:t>learning</a:t>
            </a:r>
            <a:r>
              <a:rPr lang="pt-BR" sz="1050" dirty="0">
                <a:hlinkClick r:id="rId15"/>
              </a:rPr>
              <a:t> API</a:t>
            </a:r>
            <a:endParaRPr lang="pt-BR" sz="1200" dirty="0"/>
          </a:p>
          <a:p>
            <a:pPr marL="457200" lvl="0" indent="-342900" algn="l" rtl="0">
              <a:lnSpc>
                <a:spcPct val="100000"/>
              </a:lnSpc>
              <a:spcBef>
                <a:spcPts val="600"/>
              </a:spcBef>
              <a:spcAft>
                <a:spcPts val="0"/>
              </a:spcAft>
              <a:buSzPts val="1800"/>
              <a:buChar char="⬡"/>
            </a:pPr>
            <a:r>
              <a:rPr lang="pt-BR" sz="1050" dirty="0" err="1">
                <a:hlinkClick r:id="rId16"/>
              </a:rPr>
              <a:t>TensorFlow</a:t>
            </a:r>
            <a:endParaRPr lang="pt-BR" sz="1200" dirty="0"/>
          </a:p>
          <a:p>
            <a:pPr marL="457200" lvl="0" indent="-342900" algn="l" rtl="0">
              <a:lnSpc>
                <a:spcPct val="100000"/>
              </a:lnSpc>
              <a:spcBef>
                <a:spcPts val="600"/>
              </a:spcBef>
              <a:spcAft>
                <a:spcPts val="0"/>
              </a:spcAft>
              <a:buSzPts val="1800"/>
              <a:buChar char="⬡"/>
            </a:pPr>
            <a:r>
              <a:rPr lang="pt-BR" sz="1050" dirty="0">
                <a:hlinkClick r:id="rId17"/>
              </a:rPr>
              <a:t>A Diferença Entre Inteligência Artificial, </a:t>
            </a:r>
            <a:r>
              <a:rPr lang="pt-BR" sz="1050" dirty="0" err="1">
                <a:hlinkClick r:id="rId17"/>
              </a:rPr>
              <a:t>Machine</a:t>
            </a:r>
            <a:r>
              <a:rPr lang="pt-BR" sz="1050" dirty="0">
                <a:hlinkClick r:id="rId17"/>
              </a:rPr>
              <a:t> Learning e </a:t>
            </a:r>
            <a:r>
              <a:rPr lang="pt-BR" sz="1050" dirty="0" err="1">
                <a:hlinkClick r:id="rId17"/>
              </a:rPr>
              <a:t>Deep</a:t>
            </a:r>
            <a:r>
              <a:rPr lang="pt-BR" sz="1050" dirty="0">
                <a:hlinkClick r:id="rId17"/>
              </a:rPr>
              <a:t> Learning | </a:t>
            </a:r>
            <a:r>
              <a:rPr lang="pt-BR" sz="1050" dirty="0" err="1">
                <a:hlinkClick r:id="rId17"/>
              </a:rPr>
              <a:t>by</a:t>
            </a:r>
            <a:r>
              <a:rPr lang="pt-BR" sz="1050" dirty="0">
                <a:hlinkClick r:id="rId17"/>
              </a:rPr>
              <a:t> Data Science </a:t>
            </a:r>
            <a:r>
              <a:rPr lang="pt-BR" sz="1050" dirty="0" err="1">
                <a:hlinkClick r:id="rId17"/>
              </a:rPr>
              <a:t>Brigade</a:t>
            </a:r>
            <a:r>
              <a:rPr lang="pt-BR" sz="1050" dirty="0">
                <a:hlinkClick r:id="rId17"/>
              </a:rPr>
              <a:t> | Data Science </a:t>
            </a:r>
            <a:r>
              <a:rPr lang="pt-BR" sz="1050" dirty="0" err="1">
                <a:hlinkClick r:id="rId17"/>
              </a:rPr>
              <a:t>Brigade</a:t>
            </a:r>
            <a:r>
              <a:rPr lang="pt-BR" sz="1050" dirty="0">
                <a:hlinkClick r:id="rId17"/>
              </a:rPr>
              <a:t> | </a:t>
            </a:r>
            <a:r>
              <a:rPr lang="pt-BR" sz="1050" dirty="0" err="1">
                <a:hlinkClick r:id="rId17"/>
              </a:rPr>
              <a:t>Medium</a:t>
            </a:r>
            <a:endParaRPr lang="pt-BR" sz="1200" dirty="0"/>
          </a:p>
          <a:p>
            <a:pPr marL="457200" lvl="0" indent="-342900" algn="l" rtl="0">
              <a:lnSpc>
                <a:spcPct val="100000"/>
              </a:lnSpc>
              <a:spcBef>
                <a:spcPts val="600"/>
              </a:spcBef>
              <a:spcAft>
                <a:spcPts val="0"/>
              </a:spcAft>
              <a:buSzPts val="1800"/>
              <a:buChar char="⬡"/>
            </a:pPr>
            <a:endParaRPr sz="1050" dirty="0"/>
          </a:p>
        </p:txBody>
      </p:sp>
      <p:sp>
        <p:nvSpPr>
          <p:cNvPr id="370" name="Google Shape;370;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Linha do tempo</a:t>
            </a:r>
            <a:endParaRPr dirty="0"/>
          </a:p>
        </p:txBody>
      </p:sp>
      <p:sp>
        <p:nvSpPr>
          <p:cNvPr id="383" name="Google Shape;383;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84" name="Google Shape;384;p39"/>
          <p:cNvSpPr/>
          <p:nvPr/>
        </p:nvSpPr>
        <p:spPr>
          <a:xfrm>
            <a:off x="7735208"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pt-BR" sz="1000" dirty="0">
                <a:solidFill>
                  <a:schemeClr val="accent1"/>
                </a:solidFill>
                <a:latin typeface="Muli"/>
                <a:ea typeface="Muli"/>
                <a:cs typeface="Muli"/>
                <a:sym typeface="Muli"/>
              </a:rPr>
              <a:t>........</a:t>
            </a:r>
            <a:endParaRPr sz="1000" dirty="0">
              <a:solidFill>
                <a:schemeClr val="accent1"/>
              </a:solidFill>
              <a:latin typeface="Muli"/>
              <a:ea typeface="Muli"/>
              <a:cs typeface="Muli"/>
              <a:sym typeface="Muli"/>
            </a:endParaRPr>
          </a:p>
        </p:txBody>
      </p:sp>
      <p:sp>
        <p:nvSpPr>
          <p:cNvPr id="385" name="Google Shape;385;p39"/>
          <p:cNvSpPr/>
          <p:nvPr/>
        </p:nvSpPr>
        <p:spPr>
          <a:xfrm>
            <a:off x="7075124"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2018</a:t>
            </a:r>
            <a:endParaRPr sz="1000" dirty="0">
              <a:solidFill>
                <a:schemeClr val="accent1"/>
              </a:solidFill>
              <a:latin typeface="Muli"/>
              <a:ea typeface="Muli"/>
              <a:cs typeface="Muli"/>
              <a:sym typeface="Muli"/>
            </a:endParaRPr>
          </a:p>
        </p:txBody>
      </p:sp>
      <p:sp>
        <p:nvSpPr>
          <p:cNvPr id="386" name="Google Shape;386;p39"/>
          <p:cNvSpPr/>
          <p:nvPr/>
        </p:nvSpPr>
        <p:spPr>
          <a:xfrm>
            <a:off x="6415040"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2014</a:t>
            </a:r>
            <a:endParaRPr sz="1000" dirty="0">
              <a:solidFill>
                <a:schemeClr val="accent1"/>
              </a:solidFill>
              <a:latin typeface="Muli"/>
              <a:ea typeface="Muli"/>
              <a:cs typeface="Muli"/>
              <a:sym typeface="Muli"/>
            </a:endParaRPr>
          </a:p>
        </p:txBody>
      </p:sp>
      <p:sp>
        <p:nvSpPr>
          <p:cNvPr id="387" name="Google Shape;387;p39"/>
          <p:cNvSpPr/>
          <p:nvPr/>
        </p:nvSpPr>
        <p:spPr>
          <a:xfrm>
            <a:off x="5754956"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2011</a:t>
            </a:r>
            <a:endParaRPr sz="1000" dirty="0">
              <a:solidFill>
                <a:schemeClr val="accent1"/>
              </a:solidFill>
              <a:latin typeface="Muli"/>
              <a:ea typeface="Muli"/>
              <a:cs typeface="Muli"/>
              <a:sym typeface="Muli"/>
            </a:endParaRPr>
          </a:p>
        </p:txBody>
      </p:sp>
      <p:sp>
        <p:nvSpPr>
          <p:cNvPr id="388" name="Google Shape;388;p39"/>
          <p:cNvSpPr/>
          <p:nvPr/>
        </p:nvSpPr>
        <p:spPr>
          <a:xfrm>
            <a:off x="5094872"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2011</a:t>
            </a:r>
            <a:endParaRPr sz="1000" dirty="0">
              <a:solidFill>
                <a:schemeClr val="accent1"/>
              </a:solidFill>
              <a:latin typeface="Muli"/>
              <a:ea typeface="Muli"/>
              <a:cs typeface="Muli"/>
              <a:sym typeface="Muli"/>
            </a:endParaRPr>
          </a:p>
        </p:txBody>
      </p:sp>
      <p:sp>
        <p:nvSpPr>
          <p:cNvPr id="389" name="Google Shape;389;p39"/>
          <p:cNvSpPr/>
          <p:nvPr/>
        </p:nvSpPr>
        <p:spPr>
          <a:xfrm>
            <a:off x="4434788"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accent1"/>
                </a:solidFill>
                <a:latin typeface="Muli"/>
                <a:ea typeface="Muli"/>
                <a:cs typeface="Muli"/>
                <a:sym typeface="Muli"/>
              </a:rPr>
              <a:t>2002</a:t>
            </a:r>
            <a:endParaRPr sz="1000" dirty="0">
              <a:solidFill>
                <a:schemeClr val="accent1"/>
              </a:solidFill>
              <a:latin typeface="Muli"/>
              <a:ea typeface="Muli"/>
              <a:cs typeface="Muli"/>
              <a:sym typeface="Muli"/>
            </a:endParaRPr>
          </a:p>
        </p:txBody>
      </p:sp>
      <p:sp>
        <p:nvSpPr>
          <p:cNvPr id="390" name="Google Shape;390;p39"/>
          <p:cNvSpPr/>
          <p:nvPr/>
        </p:nvSpPr>
        <p:spPr>
          <a:xfrm>
            <a:off x="3774704"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1998</a:t>
            </a:r>
            <a:endParaRPr sz="1000" dirty="0">
              <a:solidFill>
                <a:schemeClr val="lt1"/>
              </a:solidFill>
              <a:latin typeface="Muli"/>
              <a:ea typeface="Muli"/>
              <a:cs typeface="Muli"/>
              <a:sym typeface="Muli"/>
            </a:endParaRPr>
          </a:p>
        </p:txBody>
      </p:sp>
      <p:sp>
        <p:nvSpPr>
          <p:cNvPr id="391" name="Google Shape;391;p39"/>
          <p:cNvSpPr/>
          <p:nvPr/>
        </p:nvSpPr>
        <p:spPr>
          <a:xfrm>
            <a:off x="3114619"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1977</a:t>
            </a:r>
            <a:endParaRPr sz="1000" dirty="0">
              <a:solidFill>
                <a:schemeClr val="lt1"/>
              </a:solidFill>
              <a:latin typeface="Muli"/>
              <a:ea typeface="Muli"/>
              <a:cs typeface="Muli"/>
              <a:sym typeface="Muli"/>
            </a:endParaRPr>
          </a:p>
        </p:txBody>
      </p:sp>
      <p:sp>
        <p:nvSpPr>
          <p:cNvPr id="392" name="Google Shape;392;p39"/>
          <p:cNvSpPr/>
          <p:nvPr/>
        </p:nvSpPr>
        <p:spPr>
          <a:xfrm>
            <a:off x="2454535"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1964</a:t>
            </a:r>
            <a:endParaRPr sz="1000" dirty="0">
              <a:solidFill>
                <a:schemeClr val="lt1"/>
              </a:solidFill>
              <a:latin typeface="Muli"/>
              <a:ea typeface="Muli"/>
              <a:cs typeface="Muli"/>
              <a:sym typeface="Muli"/>
            </a:endParaRPr>
          </a:p>
        </p:txBody>
      </p:sp>
      <p:sp>
        <p:nvSpPr>
          <p:cNvPr id="393" name="Google Shape;393;p39"/>
          <p:cNvSpPr/>
          <p:nvPr/>
        </p:nvSpPr>
        <p:spPr>
          <a:xfrm>
            <a:off x="1794451"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1956</a:t>
            </a:r>
            <a:endParaRPr sz="1000" dirty="0">
              <a:solidFill>
                <a:schemeClr val="lt1"/>
              </a:solidFill>
              <a:latin typeface="Muli"/>
              <a:ea typeface="Muli"/>
              <a:cs typeface="Muli"/>
              <a:sym typeface="Muli"/>
            </a:endParaRPr>
          </a:p>
        </p:txBody>
      </p:sp>
      <p:sp>
        <p:nvSpPr>
          <p:cNvPr id="394" name="Google Shape;394;p39"/>
          <p:cNvSpPr/>
          <p:nvPr/>
        </p:nvSpPr>
        <p:spPr>
          <a:xfrm>
            <a:off x="1134367"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1950</a:t>
            </a:r>
            <a:endParaRPr sz="1000" dirty="0">
              <a:solidFill>
                <a:schemeClr val="lt1"/>
              </a:solidFill>
              <a:latin typeface="Muli"/>
              <a:ea typeface="Muli"/>
              <a:cs typeface="Muli"/>
              <a:sym typeface="Muli"/>
            </a:endParaRPr>
          </a:p>
        </p:txBody>
      </p:sp>
      <p:sp>
        <p:nvSpPr>
          <p:cNvPr id="395" name="Google Shape;395;p39"/>
          <p:cNvSpPr/>
          <p:nvPr/>
        </p:nvSpPr>
        <p:spPr>
          <a:xfrm>
            <a:off x="474283"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Muli"/>
                <a:ea typeface="Muli"/>
                <a:cs typeface="Muli"/>
                <a:sym typeface="Muli"/>
              </a:rPr>
              <a:t>1763</a:t>
            </a:r>
            <a:endParaRPr sz="1000" dirty="0">
              <a:solidFill>
                <a:schemeClr val="lt1"/>
              </a:solidFill>
              <a:latin typeface="Muli"/>
              <a:ea typeface="Muli"/>
              <a:cs typeface="Muli"/>
              <a:sym typeface="Muli"/>
            </a:endParaRPr>
          </a:p>
        </p:txBody>
      </p:sp>
      <p:sp>
        <p:nvSpPr>
          <p:cNvPr id="396" name="Google Shape;396;p39"/>
          <p:cNvSpPr/>
          <p:nvPr/>
        </p:nvSpPr>
        <p:spPr>
          <a:xfrm>
            <a:off x="0" y="2603550"/>
            <a:ext cx="637200" cy="393600"/>
          </a:xfrm>
          <a:prstGeom prst="homePlate">
            <a:avLst>
              <a:gd name="adj" fmla="val 32030"/>
            </a:avLst>
          </a:prstGeom>
          <a:solidFill>
            <a:schemeClr val="accent5"/>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97" name="Google Shape;397;p39"/>
          <p:cNvCxnSpPr/>
          <p:nvPr/>
        </p:nvCxnSpPr>
        <p:spPr>
          <a:xfrm rot="10800000">
            <a:off x="76892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398" name="Google Shape;398;p39"/>
          <p:cNvSpPr txBox="1"/>
          <p:nvPr/>
        </p:nvSpPr>
        <p:spPr>
          <a:xfrm>
            <a:off x="727900" y="1548296"/>
            <a:ext cx="711784"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pt-BR" sz="1050" dirty="0">
                <a:solidFill>
                  <a:schemeClr val="lt1"/>
                </a:solidFill>
                <a:latin typeface="Muli"/>
                <a:ea typeface="Muli"/>
                <a:cs typeface="Muli"/>
                <a:sym typeface="Muli"/>
              </a:rPr>
              <a:t>Thomas </a:t>
            </a:r>
            <a:r>
              <a:rPr lang="pt-BR" sz="1050" dirty="0" err="1">
                <a:solidFill>
                  <a:schemeClr val="lt1"/>
                </a:solidFill>
                <a:latin typeface="Muli"/>
                <a:ea typeface="Muli"/>
                <a:cs typeface="Muli"/>
                <a:sym typeface="Muli"/>
              </a:rPr>
              <a:t>Bayes</a:t>
            </a:r>
            <a:endParaRPr lang="pt-BR" sz="1050" dirty="0">
              <a:solidFill>
                <a:schemeClr val="lt1"/>
              </a:solidFill>
              <a:latin typeface="Muli"/>
              <a:ea typeface="Muli"/>
              <a:cs typeface="Muli"/>
              <a:sym typeface="Muli"/>
            </a:endParaRPr>
          </a:p>
        </p:txBody>
      </p:sp>
      <p:cxnSp>
        <p:nvCxnSpPr>
          <p:cNvPr id="399" name="Google Shape;399;p39"/>
          <p:cNvCxnSpPr/>
          <p:nvPr/>
        </p:nvCxnSpPr>
        <p:spPr>
          <a:xfrm rot="10800000">
            <a:off x="209015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0" name="Google Shape;400;p39"/>
          <p:cNvSpPr txBox="1"/>
          <p:nvPr/>
        </p:nvSpPr>
        <p:spPr>
          <a:xfrm>
            <a:off x="1875632" y="1250800"/>
            <a:ext cx="997902" cy="857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Criação do termo “Inteligência Artificial”</a:t>
            </a:r>
            <a:endParaRPr sz="1050" dirty="0">
              <a:solidFill>
                <a:schemeClr val="lt1"/>
              </a:solidFill>
              <a:latin typeface="Muli"/>
              <a:ea typeface="Muli"/>
              <a:cs typeface="Muli"/>
              <a:sym typeface="Muli"/>
            </a:endParaRPr>
          </a:p>
        </p:txBody>
      </p:sp>
      <p:cxnSp>
        <p:nvCxnSpPr>
          <p:cNvPr id="401" name="Google Shape;401;p39"/>
          <p:cNvCxnSpPr/>
          <p:nvPr/>
        </p:nvCxnSpPr>
        <p:spPr>
          <a:xfrm rot="10800000">
            <a:off x="341139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2" name="Google Shape;402;p39"/>
          <p:cNvSpPr txBox="1"/>
          <p:nvPr/>
        </p:nvSpPr>
        <p:spPr>
          <a:xfrm>
            <a:off x="3373384" y="1574800"/>
            <a:ext cx="656954"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IBM Deep Blue</a:t>
            </a:r>
            <a:endParaRPr sz="1050" dirty="0">
              <a:solidFill>
                <a:schemeClr val="lt1"/>
              </a:solidFill>
              <a:latin typeface="Muli"/>
              <a:ea typeface="Muli"/>
              <a:cs typeface="Muli"/>
              <a:sym typeface="Muli"/>
            </a:endParaRPr>
          </a:p>
        </p:txBody>
      </p:sp>
      <p:cxnSp>
        <p:nvCxnSpPr>
          <p:cNvPr id="403" name="Google Shape;403;p39"/>
          <p:cNvCxnSpPr/>
          <p:nvPr/>
        </p:nvCxnSpPr>
        <p:spPr>
          <a:xfrm rot="10800000">
            <a:off x="473262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4" name="Google Shape;404;p39"/>
          <p:cNvSpPr txBox="1"/>
          <p:nvPr/>
        </p:nvSpPr>
        <p:spPr>
          <a:xfrm>
            <a:off x="4696126" y="1574800"/>
            <a:ext cx="1058829"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Roomba</a:t>
            </a:r>
            <a:endParaRPr sz="1050" dirty="0">
              <a:solidFill>
                <a:schemeClr val="lt1"/>
              </a:solidFill>
              <a:latin typeface="Muli"/>
              <a:ea typeface="Muli"/>
              <a:cs typeface="Muli"/>
              <a:sym typeface="Muli"/>
            </a:endParaRPr>
          </a:p>
        </p:txBody>
      </p:sp>
      <p:cxnSp>
        <p:nvCxnSpPr>
          <p:cNvPr id="405" name="Google Shape;405;p39"/>
          <p:cNvCxnSpPr/>
          <p:nvPr/>
        </p:nvCxnSpPr>
        <p:spPr>
          <a:xfrm rot="10800000">
            <a:off x="605386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6" name="Google Shape;406;p39"/>
          <p:cNvSpPr txBox="1"/>
          <p:nvPr/>
        </p:nvSpPr>
        <p:spPr>
          <a:xfrm>
            <a:off x="6018868"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Watson</a:t>
            </a:r>
            <a:endParaRPr sz="1050" dirty="0">
              <a:solidFill>
                <a:schemeClr val="lt1"/>
              </a:solidFill>
              <a:latin typeface="Muli"/>
              <a:ea typeface="Muli"/>
              <a:cs typeface="Muli"/>
              <a:sym typeface="Muli"/>
            </a:endParaRPr>
          </a:p>
        </p:txBody>
      </p:sp>
      <p:cxnSp>
        <p:nvCxnSpPr>
          <p:cNvPr id="407" name="Google Shape;407;p39"/>
          <p:cNvCxnSpPr/>
          <p:nvPr/>
        </p:nvCxnSpPr>
        <p:spPr>
          <a:xfrm rot="10800000">
            <a:off x="737509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408" name="Google Shape;408;p39"/>
          <p:cNvSpPr txBox="1"/>
          <p:nvPr/>
        </p:nvSpPr>
        <p:spPr>
          <a:xfrm>
            <a:off x="7341610" y="1574800"/>
            <a:ext cx="704252"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Cursos de IA em faculdades</a:t>
            </a:r>
            <a:endParaRPr sz="1050" dirty="0">
              <a:solidFill>
                <a:schemeClr val="lt1"/>
              </a:solidFill>
              <a:latin typeface="Muli"/>
              <a:ea typeface="Muli"/>
              <a:cs typeface="Muli"/>
              <a:sym typeface="Muli"/>
            </a:endParaRPr>
          </a:p>
        </p:txBody>
      </p:sp>
      <p:cxnSp>
        <p:nvCxnSpPr>
          <p:cNvPr id="409" name="Google Shape;409;p39"/>
          <p:cNvCxnSpPr/>
          <p:nvPr/>
        </p:nvCxnSpPr>
        <p:spPr>
          <a:xfrm rot="10800000">
            <a:off x="143968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0" name="Google Shape;410;p39"/>
          <p:cNvSpPr txBox="1"/>
          <p:nvPr/>
        </p:nvSpPr>
        <p:spPr>
          <a:xfrm>
            <a:off x="1369548" y="3524177"/>
            <a:ext cx="720604" cy="55798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pt-BR" sz="1050" dirty="0">
                <a:solidFill>
                  <a:schemeClr val="lt1"/>
                </a:solidFill>
                <a:latin typeface="Muli"/>
                <a:ea typeface="Muli"/>
                <a:cs typeface="Muli"/>
                <a:sym typeface="Muli"/>
              </a:rPr>
              <a:t>Teste de </a:t>
            </a:r>
            <a:r>
              <a:rPr lang="pt-BR" sz="1100" dirty="0">
                <a:solidFill>
                  <a:schemeClr val="lt1"/>
                </a:solidFill>
                <a:latin typeface="Muli"/>
                <a:ea typeface="Muli"/>
                <a:cs typeface="Muli"/>
                <a:sym typeface="Muli"/>
              </a:rPr>
              <a:t>Turing</a:t>
            </a:r>
            <a:endParaRPr lang="pt-BR" sz="1050" dirty="0">
              <a:solidFill>
                <a:schemeClr val="lt1"/>
              </a:solidFill>
              <a:latin typeface="Muli"/>
              <a:ea typeface="Muli"/>
              <a:cs typeface="Muli"/>
              <a:sym typeface="Muli"/>
            </a:endParaRPr>
          </a:p>
        </p:txBody>
      </p:sp>
      <p:cxnSp>
        <p:nvCxnSpPr>
          <p:cNvPr id="411" name="Google Shape;411;p39"/>
          <p:cNvCxnSpPr/>
          <p:nvPr/>
        </p:nvCxnSpPr>
        <p:spPr>
          <a:xfrm rot="10800000">
            <a:off x="276092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2" name="Google Shape;412;p39"/>
          <p:cNvSpPr txBox="1"/>
          <p:nvPr/>
        </p:nvSpPr>
        <p:spPr>
          <a:xfrm>
            <a:off x="2699944" y="3495750"/>
            <a:ext cx="822894"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ELIZA</a:t>
            </a:r>
          </a:p>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Primeiro chatbot</a:t>
            </a:r>
            <a:endParaRPr sz="1050" dirty="0">
              <a:solidFill>
                <a:schemeClr val="lt1"/>
              </a:solidFill>
              <a:latin typeface="Muli"/>
              <a:ea typeface="Muli"/>
              <a:cs typeface="Muli"/>
              <a:sym typeface="Muli"/>
            </a:endParaRPr>
          </a:p>
        </p:txBody>
      </p:sp>
      <p:cxnSp>
        <p:nvCxnSpPr>
          <p:cNvPr id="413" name="Google Shape;413;p39"/>
          <p:cNvCxnSpPr/>
          <p:nvPr/>
        </p:nvCxnSpPr>
        <p:spPr>
          <a:xfrm rot="10800000">
            <a:off x="408215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4" name="Google Shape;414;p39"/>
          <p:cNvSpPr txBox="1"/>
          <p:nvPr/>
        </p:nvSpPr>
        <p:spPr>
          <a:xfrm>
            <a:off x="4030339"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Kismet</a:t>
            </a:r>
            <a:endParaRPr sz="900" dirty="0">
              <a:solidFill>
                <a:schemeClr val="lt1"/>
              </a:solidFill>
              <a:latin typeface="Muli"/>
              <a:ea typeface="Muli"/>
              <a:cs typeface="Muli"/>
              <a:sym typeface="Muli"/>
            </a:endParaRPr>
          </a:p>
        </p:txBody>
      </p:sp>
      <p:cxnSp>
        <p:nvCxnSpPr>
          <p:cNvPr id="415" name="Google Shape;415;p39"/>
          <p:cNvCxnSpPr/>
          <p:nvPr/>
        </p:nvCxnSpPr>
        <p:spPr>
          <a:xfrm rot="10800000">
            <a:off x="540339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6" name="Google Shape;416;p39"/>
          <p:cNvSpPr txBox="1"/>
          <p:nvPr/>
        </p:nvSpPr>
        <p:spPr>
          <a:xfrm>
            <a:off x="5360735"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Siri</a:t>
            </a:r>
            <a:endParaRPr sz="1050" dirty="0">
              <a:solidFill>
                <a:schemeClr val="lt1"/>
              </a:solidFill>
              <a:latin typeface="Muli"/>
              <a:ea typeface="Muli"/>
              <a:cs typeface="Muli"/>
              <a:sym typeface="Muli"/>
            </a:endParaRPr>
          </a:p>
        </p:txBody>
      </p:sp>
      <p:cxnSp>
        <p:nvCxnSpPr>
          <p:cNvPr id="417" name="Google Shape;417;p39"/>
          <p:cNvCxnSpPr/>
          <p:nvPr/>
        </p:nvCxnSpPr>
        <p:spPr>
          <a:xfrm rot="10800000">
            <a:off x="672462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18" name="Google Shape;418;p39"/>
          <p:cNvSpPr txBox="1"/>
          <p:nvPr/>
        </p:nvSpPr>
        <p:spPr>
          <a:xfrm>
            <a:off x="6691131"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Alexa</a:t>
            </a:r>
            <a:endParaRPr sz="1050" dirty="0">
              <a:solidFill>
                <a:schemeClr val="lt1"/>
              </a:solidFill>
              <a:latin typeface="Muli"/>
              <a:ea typeface="Muli"/>
              <a:cs typeface="Muli"/>
              <a:sym typeface="Muli"/>
            </a:endParaRPr>
          </a:p>
        </p:txBody>
      </p:sp>
      <p:cxnSp>
        <p:nvCxnSpPr>
          <p:cNvPr id="419" name="Google Shape;419;p39"/>
          <p:cNvCxnSpPr/>
          <p:nvPr/>
        </p:nvCxnSpPr>
        <p:spPr>
          <a:xfrm rot="10800000">
            <a:off x="804586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20" name="Google Shape;420;p39"/>
          <p:cNvSpPr txBox="1"/>
          <p:nvPr/>
        </p:nvSpPr>
        <p:spPr>
          <a:xfrm>
            <a:off x="8008073" y="3495750"/>
            <a:ext cx="822893"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050" dirty="0">
                <a:solidFill>
                  <a:schemeClr val="lt1"/>
                </a:solidFill>
                <a:latin typeface="Muli"/>
                <a:ea typeface="Muli"/>
                <a:cs typeface="Muli"/>
                <a:sym typeface="Muli"/>
              </a:rPr>
              <a:t>Diversas soluções</a:t>
            </a:r>
            <a:endParaRPr sz="1050" dirty="0">
              <a:solidFill>
                <a:schemeClr val="lt1"/>
              </a:solidFill>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550200" y="91350"/>
            <a:ext cx="4021800" cy="949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Inteligência</a:t>
            </a:r>
            <a:endParaRPr dirty="0"/>
          </a:p>
        </p:txBody>
      </p:sp>
      <p:sp>
        <p:nvSpPr>
          <p:cNvPr id="151" name="Google Shape;151;p22"/>
          <p:cNvSpPr txBox="1">
            <a:spLocks noGrp="1"/>
          </p:cNvSpPr>
          <p:nvPr>
            <p:ph type="body" idx="1"/>
          </p:nvPr>
        </p:nvSpPr>
        <p:spPr>
          <a:xfrm>
            <a:off x="550200" y="1497000"/>
            <a:ext cx="4021800" cy="2149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Capacidade de perceber e aprender a resolver problemas com base em dados, situações e experiência passadas.</a:t>
            </a:r>
            <a:endParaRPr dirty="0"/>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53" name="Google Shape;153;p22"/>
          <p:cNvPicPr preferRelativeResize="0"/>
          <p:nvPr/>
        </p:nvPicPr>
        <p:blipFill>
          <a:blip r:embed="rId3"/>
          <a:srcRect l="13974" r="13974"/>
          <a:stretch/>
        </p:blipFill>
        <p:spPr>
          <a:xfrm>
            <a:off x="5078134" y="1040850"/>
            <a:ext cx="3676800" cy="3061800"/>
          </a:xfrm>
          <a:prstGeom prst="hexagon">
            <a:avLst>
              <a:gd name="adj" fmla="val 25000"/>
              <a:gd name="vf" fmla="val 115470"/>
            </a:avLst>
          </a:prstGeom>
          <a:noFill/>
          <a:ln>
            <a:noFill/>
          </a:ln>
          <a:effectLst>
            <a:outerShdw blurRad="257175" dist="57150" dir="5400000" algn="bl" rotWithShape="0">
              <a:schemeClr val="dk1">
                <a:alpha val="5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550200" y="91350"/>
            <a:ext cx="6917400" cy="949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Prática – Qual o resultado?</a:t>
            </a:r>
            <a:endParaRPr dirty="0"/>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Imagem 4">
            <a:extLst>
              <a:ext uri="{FF2B5EF4-FFF2-40B4-BE49-F238E27FC236}">
                <a16:creationId xmlns:a16="http://schemas.microsoft.com/office/drawing/2014/main" id="{EF738967-7C23-44D1-AEF9-B634FF60EECA}"/>
              </a:ext>
            </a:extLst>
          </p:cNvPr>
          <p:cNvPicPr>
            <a:picLocks noChangeAspect="1"/>
          </p:cNvPicPr>
          <p:nvPr/>
        </p:nvPicPr>
        <p:blipFill>
          <a:blip r:embed="rId3"/>
          <a:stretch>
            <a:fillRect/>
          </a:stretch>
        </p:blipFill>
        <p:spPr>
          <a:xfrm>
            <a:off x="3426835" y="1295399"/>
            <a:ext cx="2290330" cy="3230571"/>
          </a:xfrm>
          <a:prstGeom prst="rect">
            <a:avLst/>
          </a:prstGeom>
        </p:spPr>
      </p:pic>
    </p:spTree>
    <p:extLst>
      <p:ext uri="{BB962C8B-B14F-4D97-AF65-F5344CB8AC3E}">
        <p14:creationId xmlns:p14="http://schemas.microsoft.com/office/powerpoint/2010/main" val="147121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Conceitos de inteligência</a:t>
            </a:r>
            <a:endParaRPr dirty="0"/>
          </a:p>
        </p:txBody>
      </p:sp>
      <p:sp>
        <p:nvSpPr>
          <p:cNvPr id="104" name="Google Shape;104;p18"/>
          <p:cNvSpPr txBox="1">
            <a:spLocks noGrp="1"/>
          </p:cNvSpPr>
          <p:nvPr>
            <p:ph type="body" idx="1"/>
          </p:nvPr>
        </p:nvSpPr>
        <p:spPr>
          <a:xfrm>
            <a:off x="580549" y="1352550"/>
            <a:ext cx="7993607"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pt-BR" sz="2000" dirty="0"/>
              <a:t>Observação e interação com o meio ambiente</a:t>
            </a:r>
          </a:p>
          <a:p>
            <a:pPr marL="457200" lvl="0" indent="-381000" algn="l" rtl="0">
              <a:spcBef>
                <a:spcPts val="600"/>
              </a:spcBef>
              <a:spcAft>
                <a:spcPts val="0"/>
              </a:spcAft>
              <a:buSzPts val="2400"/>
              <a:buChar char="⬡"/>
            </a:pPr>
            <a:r>
              <a:rPr lang="pt-BR" sz="2000" dirty="0"/>
              <a:t>Forma de sobrevivência e adaptação ao mundo</a:t>
            </a:r>
          </a:p>
          <a:p>
            <a:pPr marL="457200" lvl="0" indent="-381000" algn="l" rtl="0">
              <a:spcBef>
                <a:spcPts val="600"/>
              </a:spcBef>
              <a:spcAft>
                <a:spcPts val="0"/>
              </a:spcAft>
              <a:buSzPts val="2400"/>
              <a:buChar char="⬡"/>
            </a:pPr>
            <a:r>
              <a:rPr lang="pt-BR" sz="2000" dirty="0"/>
              <a:t>Aprimoração com o passar do tempo e experiências</a:t>
            </a:r>
          </a:p>
          <a:p>
            <a:pPr marL="457200" lvl="0" indent="-381000" algn="l" rtl="0">
              <a:spcBef>
                <a:spcPts val="600"/>
              </a:spcBef>
              <a:spcAft>
                <a:spcPts val="0"/>
              </a:spcAft>
              <a:buSzPts val="2400"/>
              <a:buChar char="⬡"/>
            </a:pPr>
            <a:r>
              <a:rPr lang="pt-BR" sz="2000" dirty="0"/>
              <a:t>Criação de modelos e padrões</a:t>
            </a:r>
            <a:endParaRPr sz="20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603328" y="1645250"/>
            <a:ext cx="3332700" cy="1980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dirty="0"/>
              <a:t>Exemplo</a:t>
            </a:r>
            <a:endParaRPr sz="6000" dirty="0"/>
          </a:p>
        </p:txBody>
      </p:sp>
      <p:sp>
        <p:nvSpPr>
          <p:cNvPr id="112" name="Google Shape;112;p19"/>
          <p:cNvSpPr txBox="1">
            <a:spLocks noGrp="1"/>
          </p:cNvSpPr>
          <p:nvPr>
            <p:ph type="subTitle" idx="4294967295"/>
          </p:nvPr>
        </p:nvSpPr>
        <p:spPr>
          <a:xfrm>
            <a:off x="706471" y="2660360"/>
            <a:ext cx="3332700" cy="109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Ao soltarmos algo, o que acontece?</a:t>
            </a:r>
            <a:endParaRPr dirty="0"/>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437812"/>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1729</TotalTime>
  <Words>6306</Words>
  <Application>Microsoft Office PowerPoint</Application>
  <PresentationFormat>Apresentação na tela (16:9)</PresentationFormat>
  <Paragraphs>433</Paragraphs>
  <Slides>47</Slides>
  <Notes>47</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47</vt:i4>
      </vt:variant>
    </vt:vector>
  </HeadingPairs>
  <TitlesOfParts>
    <vt:vector size="55" baseType="lpstr">
      <vt:lpstr>Verdana</vt:lpstr>
      <vt:lpstr>Lexend Deca</vt:lpstr>
      <vt:lpstr>Muli</vt:lpstr>
      <vt:lpstr>Open Sans</vt:lpstr>
      <vt:lpstr>Arial</vt:lpstr>
      <vt:lpstr>Arial</vt:lpstr>
      <vt:lpstr>roboto</vt:lpstr>
      <vt:lpstr>Aliena template</vt:lpstr>
      <vt:lpstr>Inteligência Artificial</vt:lpstr>
      <vt:lpstr>Douglas Gaspar</vt:lpstr>
      <vt:lpstr>Agenda</vt:lpstr>
      <vt:lpstr>Inteligência Artificial</vt:lpstr>
      <vt:lpstr>Linha do tempo</vt:lpstr>
      <vt:lpstr>Inteligência</vt:lpstr>
      <vt:lpstr>Prática – Qual o resultado?</vt:lpstr>
      <vt:lpstr>Conceitos de inteligência</vt:lpstr>
      <vt:lpstr>Exemplo</vt:lpstr>
      <vt:lpstr>E como funciona a Inteligência Artificial?</vt:lpstr>
      <vt:lpstr>Conceitos - IA</vt:lpstr>
      <vt:lpstr>Exemplos de IA</vt:lpstr>
      <vt:lpstr>Fases para criação</vt:lpstr>
      <vt:lpstr>Machine Learning</vt:lpstr>
      <vt:lpstr>Machine Learning (ML)</vt:lpstr>
      <vt:lpstr>Porque aplicar ML?</vt:lpstr>
      <vt:lpstr>Dados – o ponto de partida</vt:lpstr>
      <vt:lpstr>Exemplos de aplicação</vt:lpstr>
      <vt:lpstr>Aplicação - CAPTCHA</vt:lpstr>
      <vt:lpstr>Aplicação – Recomendação de produtos</vt:lpstr>
      <vt:lpstr>Tipos de aprendizagem</vt:lpstr>
      <vt:lpstr>Tipos de aprendizagem</vt:lpstr>
      <vt:lpstr>Como treinar uma ML?</vt:lpstr>
      <vt:lpstr>Apresentação do PowerPoint</vt:lpstr>
      <vt:lpstr>Desafios para utlização da ML</vt:lpstr>
      <vt:lpstr>Utlização da ML - Finalidade</vt:lpstr>
      <vt:lpstr>Utlização da ML – Por países</vt:lpstr>
      <vt:lpstr>Deep Learning</vt:lpstr>
      <vt:lpstr>Definição</vt:lpstr>
      <vt:lpstr>Linha do tempo</vt:lpstr>
      <vt:lpstr>Inspirado no corpo humano</vt:lpstr>
      <vt:lpstr>O que é uma rede neural?</vt:lpstr>
      <vt:lpstr>Como funciona rede neural?</vt:lpstr>
      <vt:lpstr>Como funciona rede neural artificial?</vt:lpstr>
      <vt:lpstr>Como funciona rede neural artificial?</vt:lpstr>
      <vt:lpstr>Como funciona rede neural artificial?</vt:lpstr>
      <vt:lpstr>Arquiteturas de Redes Neurais</vt:lpstr>
      <vt:lpstr>Arquiteturas de Redes Neurais</vt:lpstr>
      <vt:lpstr>Arquiteturas de Redes Neurais</vt:lpstr>
      <vt:lpstr>Funções do Deep Learning</vt:lpstr>
      <vt:lpstr>Exemplo</vt:lpstr>
      <vt:lpstr>Exemplo de DL</vt:lpstr>
      <vt:lpstr>Ferramentas gratuitas</vt:lpstr>
      <vt:lpstr>DL no dia a dia</vt:lpstr>
      <vt:lpstr>Desvantagens</vt:lpstr>
      <vt:lpstr>Obrigado</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dc:title>
  <dc:creator>Douglas Gaspar</dc:creator>
  <cp:lastModifiedBy>Douglas de Cassio Quinzani Gaspar</cp:lastModifiedBy>
  <cp:revision>153</cp:revision>
  <dcterms:modified xsi:type="dcterms:W3CDTF">2023-08-19T12:21:42Z</dcterms:modified>
</cp:coreProperties>
</file>